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9"/>
  </p:notesMasterIdLst>
  <p:sldIdLst>
    <p:sldId id="256" r:id="rId2"/>
    <p:sldId id="297" r:id="rId3"/>
    <p:sldId id="277" r:id="rId4"/>
    <p:sldId id="258" r:id="rId5"/>
    <p:sldId id="322" r:id="rId6"/>
    <p:sldId id="325" r:id="rId7"/>
    <p:sldId id="314" r:id="rId8"/>
    <p:sldId id="313" r:id="rId9"/>
    <p:sldId id="278" r:id="rId10"/>
    <p:sldId id="259" r:id="rId11"/>
    <p:sldId id="311" r:id="rId12"/>
    <p:sldId id="279" r:id="rId13"/>
    <p:sldId id="283" r:id="rId14"/>
    <p:sldId id="289" r:id="rId15"/>
    <p:sldId id="294" r:id="rId16"/>
    <p:sldId id="319" r:id="rId17"/>
    <p:sldId id="293" r:id="rId18"/>
    <p:sldId id="296" r:id="rId19"/>
    <p:sldId id="280" r:id="rId20"/>
    <p:sldId id="261" r:id="rId21"/>
    <p:sldId id="281" r:id="rId22"/>
    <p:sldId id="262" r:id="rId23"/>
    <p:sldId id="298" r:id="rId24"/>
    <p:sldId id="299" r:id="rId25"/>
    <p:sldId id="304" r:id="rId26"/>
    <p:sldId id="305" r:id="rId27"/>
    <p:sldId id="306" r:id="rId28"/>
    <p:sldId id="307" r:id="rId29"/>
    <p:sldId id="308" r:id="rId30"/>
    <p:sldId id="318" r:id="rId31"/>
    <p:sldId id="315" r:id="rId32"/>
    <p:sldId id="317" r:id="rId33"/>
    <p:sldId id="316" r:id="rId34"/>
    <p:sldId id="309" r:id="rId35"/>
    <p:sldId id="282" r:id="rId36"/>
    <p:sldId id="263" r:id="rId37"/>
    <p:sldId id="291" r:id="rId38"/>
    <p:sldId id="292" r:id="rId39"/>
    <p:sldId id="312" r:id="rId40"/>
    <p:sldId id="320" r:id="rId41"/>
    <p:sldId id="321" r:id="rId42"/>
    <p:sldId id="284" r:id="rId43"/>
    <p:sldId id="264" r:id="rId44"/>
    <p:sldId id="285" r:id="rId45"/>
    <p:sldId id="290" r:id="rId46"/>
    <p:sldId id="286" r:id="rId47"/>
    <p:sldId id="287" r:id="rId48"/>
  </p:sldIdLst>
  <p:sldSz cx="18288000" cy="10287000"/>
  <p:notesSz cx="6858000" cy="9144000"/>
  <p:embeddedFontLst>
    <p:embeddedFont>
      <p:font typeface="セザンヌ Bold" panose="020B0600070205080204" charset="-128"/>
      <p:regular r:id="rId50"/>
    </p:embeddedFont>
    <p:embeddedFont>
      <p:font typeface="セザンヌ Ultra-Bold" panose="020B0600070205080204" charset="-128"/>
      <p:regular r:id="rId51"/>
    </p:embeddedFont>
    <p:embeddedFont>
      <p:font typeface="Cambria Math" panose="02040503050406030204" pitchFamily="18" charset="0"/>
      <p:regular r:id="rId52"/>
    </p:embeddedFont>
    <p:embeddedFont>
      <p:font typeface="游ゴシック" panose="020B0400000000000000" pitchFamily="50" charset="-128"/>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0" autoAdjust="0"/>
    <p:restoredTop sz="86346" autoAdjust="0"/>
  </p:normalViewPr>
  <p:slideViewPr>
    <p:cSldViewPr>
      <p:cViewPr>
        <p:scale>
          <a:sx n="56" d="100"/>
          <a:sy n="56" d="100"/>
        </p:scale>
        <p:origin x="816" y="27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2025/9/23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756BB9-4FCF-4704-B219-5EF0390294C2}" type="slidenum">
              <a:rPr kumimoji="1" lang="ja-JP" altLang="en-US" smtClean="0"/>
              <a:t>2</a:t>
            </a:fld>
            <a:endParaRPr kumimoji="1" lang="ja-JP" altLang="en-US"/>
          </a:p>
        </p:txBody>
      </p:sp>
    </p:spTree>
    <p:extLst>
      <p:ext uri="{BB962C8B-B14F-4D97-AF65-F5344CB8AC3E}">
        <p14:creationId xmlns:p14="http://schemas.microsoft.com/office/powerpoint/2010/main" val="1737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24BF-37B8-7A39-E1DF-46E2635CD02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C3357E8-2C09-4609-2197-1FFA94AA58AE}"/>
              </a:ext>
            </a:extLst>
          </p:cNvPr>
          <p:cNvSpPr>
            <a:spLocks noGrp="1"/>
          </p:cNvSpPr>
          <p:nvPr>
            <p:ph type="dt" sz="half" idx="10"/>
          </p:nvPr>
        </p:nvSpPr>
        <p:spPr/>
        <p:txBody>
          <a:bodyPr/>
          <a:lstStyle/>
          <a:p>
            <a:fld id="{10D02C08-EDD7-4648-9FBB-45F8458C2DFF}" type="datetime1">
              <a:rPr lang="en-US" altLang="ja-JP" smtClean="0"/>
              <a:t>9/23/2025</a:t>
            </a:fld>
            <a:endParaRPr lang="en-US"/>
          </a:p>
        </p:txBody>
      </p:sp>
      <p:sp>
        <p:nvSpPr>
          <p:cNvPr id="4" name="フッター プレースホルダー 3">
            <a:extLst>
              <a:ext uri="{FF2B5EF4-FFF2-40B4-BE49-F238E27FC236}">
                <a16:creationId xmlns:a16="http://schemas.microsoft.com/office/drawing/2014/main" id="{54297BA0-F568-D485-C04A-150DB7B4FEF6}"/>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B3A06226-4953-35D5-FA09-8D95EB2F774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240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9/23/2025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9/23/2025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9/23/2025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9/23/2025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20216830" cy="0"/>
          </a:xfrm>
          <a:prstGeom prst="line">
            <a:avLst/>
          </a:prstGeom>
          <a:ln w="19050" cap="flat">
            <a:solidFill>
              <a:srgbClr val="CDCDCD"/>
            </a:solidFill>
            <a:prstDash val="solid"/>
            <a:headEnd type="none" w="sm" len="sm"/>
            <a:tailEnd type="none" w="sm" len="sm"/>
          </a:ln>
        </p:spPr>
        <p:txBody>
          <a:bodyPr/>
          <a:lstStyle/>
          <a:p>
            <a:endParaRPr lang="ja-JP" altLang="en-US">
              <a:latin typeface="セザンヌ Bold" panose="020B0600070205080204" charset="-128"/>
              <a:ea typeface="セザンヌ Bold" panose="020B0600070205080204" charset="-128"/>
            </a:endParaRPr>
          </a:p>
        </p:txBody>
      </p:sp>
      <p:sp>
        <p:nvSpPr>
          <p:cNvPr id="30" name="TextBox 30"/>
          <p:cNvSpPr txBox="1"/>
          <p:nvPr/>
        </p:nvSpPr>
        <p:spPr>
          <a:xfrm>
            <a:off x="2789410" y="3695700"/>
            <a:ext cx="12709179" cy="2240934"/>
          </a:xfrm>
          <a:prstGeom prst="rect">
            <a:avLst/>
          </a:prstGeom>
        </p:spPr>
        <p:txBody>
          <a:bodyPr wrap="square" lIns="0" tIns="0" rIns="0" bIns="0" rtlCol="0" anchor="t">
            <a:spAutoFit/>
          </a:bodyPr>
          <a:lstStyle/>
          <a:p>
            <a:pPr lvl="0" algn="ctr">
              <a:lnSpc>
                <a:spcPct val="250000"/>
              </a:lnSpc>
              <a:spcBef>
                <a:spcPct val="0"/>
              </a:spcBef>
            </a:pPr>
            <a:r>
              <a:rPr lang="en-US" altLang="ja-JP" sz="3200" dirty="0">
                <a:latin typeface="セザンヌ Bold" panose="020B0600070205080204" charset="-128"/>
                <a:ea typeface="セザンヌ Bold" panose="020B0600070205080204" charset="-128"/>
              </a:rPr>
              <a:t>2025</a:t>
            </a:r>
            <a:r>
              <a:rPr lang="ja-JP" altLang="en-US" sz="3200" dirty="0">
                <a:latin typeface="セザンヌ Bold" panose="020B0600070205080204" charset="-128"/>
                <a:ea typeface="セザンヌ Bold" panose="020B0600070205080204" charset="-128"/>
              </a:rPr>
              <a:t>年参議院選挙の候補者別得票数</a:t>
            </a:r>
            <a:r>
              <a:rPr lang="en-US" altLang="ja-JP" sz="3200" dirty="0">
                <a:latin typeface="セザンヌ Bold" panose="020B0600070205080204" charset="-128"/>
                <a:ea typeface="セザンヌ Bold" panose="020B0600070205080204" charset="-128"/>
              </a:rPr>
              <a:t>(</a:t>
            </a:r>
            <a:r>
              <a:rPr lang="ja-JP" altLang="en-US" sz="3200" dirty="0">
                <a:latin typeface="セザンヌ Bold" panose="020B0600070205080204" charset="-128"/>
                <a:ea typeface="セザンヌ Bold" panose="020B0600070205080204" charset="-128"/>
              </a:rPr>
              <a:t>選挙区</a:t>
            </a:r>
            <a:r>
              <a:rPr lang="en-US" altLang="ja-JP" sz="3200" dirty="0">
                <a:latin typeface="セザンヌ Bold" panose="020B0600070205080204" charset="-128"/>
                <a:ea typeface="セザンヌ Bold" panose="020B0600070205080204" charset="-128"/>
              </a:rPr>
              <a:t>)</a:t>
            </a:r>
            <a:r>
              <a:rPr lang="ja-JP" altLang="en-US" sz="3200" spc="120" dirty="0">
                <a:latin typeface="セザンヌ Bold" panose="020B0600070205080204" charset="-128"/>
                <a:ea typeface="セザンヌ Bold" panose="020B0600070205080204" charset="-128"/>
                <a:cs typeface="セザンヌ Bold"/>
                <a:sym typeface="セザンヌ Bold"/>
              </a:rPr>
              <a:t>データを活用した</a:t>
            </a:r>
            <a:endParaRPr lang="en-US" altLang="ja-JP" sz="3200" spc="120" dirty="0">
              <a:latin typeface="セザンヌ Bold" panose="020B0600070205080204" charset="-128"/>
              <a:ea typeface="セザンヌ Bold" panose="020B0600070205080204" charset="-128"/>
              <a:cs typeface="セザンヌ Bold"/>
              <a:sym typeface="セザンヌ Bold"/>
            </a:endParaRPr>
          </a:p>
          <a:p>
            <a:pPr marL="0" lvl="0" indent="0" algn="ctr">
              <a:lnSpc>
                <a:spcPct val="250000"/>
              </a:lnSpc>
              <a:spcBef>
                <a:spcPct val="0"/>
              </a:spcBef>
            </a:pPr>
            <a:r>
              <a:rPr lang="ja-JP" altLang="en-US" sz="3200" spc="120" dirty="0">
                <a:latin typeface="セザンヌ Bold" panose="020B0600070205080204" charset="-128"/>
                <a:ea typeface="セザンヌ Bold" panose="020B0600070205080204" charset="-128"/>
                <a:cs typeface="セザンヌ Bold"/>
                <a:sym typeface="セザンヌ Bold"/>
              </a:rPr>
              <a:t>選挙戦略考案と候補者策定プロジェクト</a:t>
            </a:r>
            <a:endParaRPr lang="en-US" sz="3200" spc="120" dirty="0">
              <a:latin typeface="セザンヌ Bold" panose="020B0600070205080204" charset="-128"/>
              <a:ea typeface="セザンヌ Bold" panose="020B0600070205080204" charset="-128"/>
              <a:cs typeface="セザンヌ Bold"/>
              <a:sym typeface="セザンヌ Bold"/>
            </a:endParaRPr>
          </a:p>
        </p:txBody>
      </p:sp>
      <p:sp>
        <p:nvSpPr>
          <p:cNvPr id="2" name="スライド番号プレースホルダー 12">
            <a:extLst>
              <a:ext uri="{FF2B5EF4-FFF2-40B4-BE49-F238E27FC236}">
                <a16:creationId xmlns:a16="http://schemas.microsoft.com/office/drawing/2014/main" id="{5777A92E-2184-F732-71FA-5C20B9DD7D94}"/>
              </a:ext>
            </a:extLst>
          </p:cNvPr>
          <p:cNvSpPr>
            <a:spLocks noGrp="1"/>
          </p:cNvSpPr>
          <p:nvPr>
            <p:ph type="sldNum" sz="quarter" idx="12"/>
          </p:nvPr>
        </p:nvSpPr>
        <p:spPr>
          <a:xfrm>
            <a:off x="15621000" y="9426575"/>
            <a:ext cx="2133600" cy="365125"/>
          </a:xfrm>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612247"/>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Bold"/>
                <a:sym typeface="セザンヌ Bold"/>
              </a:rPr>
              <a:t>衆議院選挙・参議院選挙の選挙制度</a:t>
            </a:r>
            <a:endParaRPr lang="en-US" sz="2400" b="1" u="sng" spc="120" dirty="0">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3941713301"/>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Bold"/>
                <a:sym typeface="セザンヌ Bold"/>
              </a:rPr>
              <a:t>衆議院選挙・参議院選挙の選挙制度</a:t>
            </a:r>
            <a:endParaRPr lang="en-US" sz="2400" b="1" u="sng" spc="120" dirty="0">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latin typeface="+mj-ea"/>
                <a:ea typeface="+mj-ea"/>
                <a:cs typeface="セザンヌ Bold"/>
                <a:sym typeface="セザンヌ Bold"/>
              </a:rPr>
              <a:t>5</a:t>
            </a:r>
            <a:r>
              <a:rPr lang="ja-JP" altLang="en-US" sz="4200" b="1" spc="210" dirty="0">
                <a:latin typeface="+mj-ea"/>
                <a:ea typeface="+mj-ea"/>
                <a:cs typeface="セザンヌ Bold"/>
                <a:sym typeface="セザンヌ Bold"/>
              </a:rPr>
              <a:t>．仮説設定・調査分析計画</a:t>
            </a:r>
            <a:endParaRPr lang="en-US" sz="4200" b="1" spc="210" dirty="0">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25142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セザンヌ Bold"/>
                <a:ea typeface="セザンヌ Bold"/>
                <a:cs typeface="セザンヌ Bold"/>
                <a:sym typeface="セザンヌ Bold"/>
              </a:rPr>
              <a:t>仮説設定・調査分析計画</a:t>
            </a:r>
            <a:endParaRPr lang="en-US" sz="2400" b="1" u="sng" spc="120" dirty="0">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39322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セザンヌ Bold"/>
                <a:ea typeface="セザンヌ Bold"/>
                <a:cs typeface="セザンヌ Bold"/>
                <a:sym typeface="セザンヌ Bold"/>
              </a:rPr>
              <a:t>仮説設定・調査分析計画</a:t>
            </a:r>
            <a:endParaRPr lang="en-US" sz="2400" b="1" u="sng" spc="120" dirty="0">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1143000" y="1135161"/>
            <a:ext cx="17506551" cy="7253909"/>
          </a:xfrm>
          <a:prstGeom prst="rect">
            <a:avLst/>
          </a:prstGeom>
        </p:spPr>
        <p:txBody>
          <a:bodyPr wrap="square" lIns="0" tIns="0" rIns="0" bIns="0" rtlCol="0" anchor="t">
            <a:spAutoFit/>
          </a:bodyPr>
          <a:lstStyle/>
          <a:p>
            <a:pPr marL="259080" lvl="1">
              <a:lnSpc>
                <a:spcPct val="20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0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0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0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どの特徴量が結果にどのように影響するのか解釈がしやすく、基準モデルとして採用</a:t>
            </a:r>
            <a:endParaRPr lang="en-US" altLang="ja-JP" sz="2400" b="1" dirty="0">
              <a:latin typeface="+mn-ea"/>
            </a:endParaRPr>
          </a:p>
          <a:p>
            <a:pPr marL="259080" lvl="1">
              <a:lnSpc>
                <a:spcPct val="20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0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00000"/>
              </a:lnSpc>
            </a:pPr>
            <a:r>
              <a:rPr lang="en-US" altLang="ja-JP" sz="2400" b="1" dirty="0">
                <a:latin typeface="+mn-ea"/>
              </a:rPr>
              <a:t>&lt;</a:t>
            </a:r>
            <a:r>
              <a:rPr lang="en-US" altLang="ja-JP" sz="2400" b="1" dirty="0" err="1">
                <a:latin typeface="+mn-ea"/>
              </a:rPr>
              <a:t>class_weight</a:t>
            </a:r>
            <a:r>
              <a:rPr lang="en-US" altLang="ja-JP" sz="2400" b="1" dirty="0">
                <a:latin typeface="+mn-ea"/>
              </a:rPr>
              <a:t>=</a:t>
            </a:r>
            <a:r>
              <a:rPr lang="en-US" altLang="ja-JP" dirty="0"/>
              <a:t>'</a:t>
            </a:r>
            <a:r>
              <a:rPr lang="en-US" altLang="ja-JP" sz="2400" b="1" dirty="0">
                <a:latin typeface="+mn-ea"/>
              </a:rPr>
              <a:t>balance</a:t>
            </a:r>
            <a:r>
              <a:rPr lang="en-US" altLang="ja-JP" dirty="0"/>
              <a:t>'</a:t>
            </a:r>
            <a:r>
              <a:rPr lang="en-US" altLang="ja-JP" sz="2400" b="1" dirty="0">
                <a:latin typeface="+mn-ea"/>
              </a:rPr>
              <a:t>&gt;:</a:t>
            </a:r>
          </a:p>
          <a:p>
            <a:pPr marL="259080" lvl="1">
              <a:lnSpc>
                <a:spcPct val="200000"/>
              </a:lnSpc>
            </a:pPr>
            <a:r>
              <a:rPr lang="ja-JP" altLang="en-US" sz="2400" b="1" dirty="0">
                <a:latin typeface="+mn-ea"/>
              </a:rPr>
              <a:t>当選クラスと落選クラスでのクラス不均衡に対応し、当選者の予測精度を向上させるため適用</a:t>
            </a:r>
            <a:endParaRPr lang="en-US" altLang="ja-JP" sz="2400" b="1" dirty="0">
              <a:latin typeface="+mn-ea"/>
            </a:endParaRPr>
          </a:p>
          <a:p>
            <a:pPr marL="259080" lvl="1">
              <a:lnSpc>
                <a:spcPct val="20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00000"/>
              </a:lnSpc>
            </a:pPr>
            <a:r>
              <a:rPr lang="en-US" altLang="ja-JP" sz="2400" b="1" dirty="0">
                <a:latin typeface="+mn-ea"/>
              </a:rPr>
              <a:t>Grid Search CV </a:t>
            </a:r>
            <a:r>
              <a:rPr lang="ja-JP" altLang="en-US" sz="2400" b="1" dirty="0">
                <a:latin typeface="+mn-ea"/>
              </a:rPr>
              <a:t>を使い、交差検証で予測精度が最も高くなるハイパーパラメータを自動で選択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203777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24000" y="796444"/>
            <a:ext cx="10603109" cy="430311"/>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Bold"/>
                <a:sym typeface="セザンヌ Bold"/>
              </a:rPr>
              <a:t>仮説設定・調査分析計画</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48900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6</a:t>
            </a:r>
            <a:r>
              <a:rPr lang="ja-JP" altLang="en-US" sz="4200" b="1" spc="210" dirty="0">
                <a:latin typeface="+mn-ea"/>
                <a:cs typeface="セザンヌ Bold"/>
                <a:sym typeface="セザンヌ Bold"/>
              </a:rPr>
              <a:t>．モデルの評価指標</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16156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1140354"/>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18</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7</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72540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224863" y="193847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433749" y="280760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224863" y="293612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433749" y="371276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224863" y="3933766"/>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433749" y="479060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224863" y="493141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224863" y="592905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3657600" y="16383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背景と目的</a:t>
            </a:r>
            <a:endParaRPr lang="en-US" sz="2400" b="1" spc="120" dirty="0">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1822239" y="1633170"/>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1822239" y="2630814"/>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1822239" y="3628457"/>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1822239" y="4626101"/>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1822239" y="5623744"/>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3620814" y="3606942"/>
            <a:ext cx="5928835" cy="526554"/>
          </a:xfrm>
          <a:prstGeom prst="rect">
            <a:avLst/>
          </a:prstGeom>
        </p:spPr>
        <p:txBody>
          <a:bodyPr wrap="square" lIns="0" tIns="0" rIns="0" bIns="0" rtlCol="0" anchor="t">
            <a:spAutoFit/>
          </a:bodyPr>
          <a:lstStyle/>
          <a:p>
            <a:pPr algn="l">
              <a:lnSpc>
                <a:spcPts val="4800"/>
              </a:lnSpc>
            </a:pPr>
            <a:r>
              <a:rPr lang="ja-JP" altLang="en-US" sz="2400" b="1" spc="120" dirty="0">
                <a:latin typeface="+mn-ea"/>
                <a:cs typeface="セザンヌ Bold"/>
                <a:sym typeface="セザンヌ Bold"/>
              </a:rPr>
              <a:t>サイトマップ</a:t>
            </a:r>
            <a:endParaRPr lang="en-US" sz="2400" b="1" spc="120" dirty="0">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3630659" y="4602528"/>
            <a:ext cx="5918990" cy="528414"/>
          </a:xfrm>
          <a:prstGeom prst="rect">
            <a:avLst/>
          </a:prstGeom>
        </p:spPr>
        <p:txBody>
          <a:bodyPr wrap="square" lIns="0" tIns="0" rIns="0" bIns="0" rtlCol="0" anchor="t">
            <a:spAutoFit/>
          </a:bodyPr>
          <a:lstStyle/>
          <a:p>
            <a:pPr algn="l">
              <a:lnSpc>
                <a:spcPts val="4800"/>
              </a:lnSpc>
            </a:pPr>
            <a:r>
              <a:rPr lang="ja-JP" altLang="en-US" sz="2400" b="1" spc="120" dirty="0">
                <a:latin typeface="+mn-ea"/>
                <a:cs typeface="セザンヌ Bold"/>
                <a:sym typeface="セザンヌ Bold"/>
              </a:rPr>
              <a:t>衆議院選挙・参議院選挙の選挙制度概説</a:t>
            </a:r>
            <a:endParaRPr lang="en-US" sz="2400" b="1" spc="120" dirty="0">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3657600" y="5612776"/>
            <a:ext cx="4762500" cy="52841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仮説の設定・調査分析計画</a:t>
            </a:r>
            <a:endParaRPr lang="en-US" sz="2400" b="1" spc="120" dirty="0">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3657600" y="7429354"/>
            <a:ext cx="4762500" cy="526554"/>
          </a:xfrm>
          <a:prstGeom prst="rect">
            <a:avLst/>
          </a:prstGeom>
        </p:spPr>
        <p:txBody>
          <a:bodyPr lIns="0" tIns="0" rIns="0" bIns="0" rtlCol="0" anchor="t">
            <a:spAutoFit/>
          </a:bodyPr>
          <a:lstStyle/>
          <a:p>
            <a:pPr>
              <a:lnSpc>
                <a:spcPts val="4800"/>
              </a:lnSpc>
            </a:pPr>
            <a:r>
              <a:rPr lang="ja-JP" altLang="en-US" sz="2400" b="1" spc="120" dirty="0">
                <a:latin typeface="+mn-ea"/>
                <a:cs typeface="セザンヌ Bold"/>
                <a:sym typeface="セザンヌ Bold"/>
              </a:rPr>
              <a:t>データ収集と整理</a:t>
            </a:r>
            <a:endParaRPr lang="en-US" sz="2400" b="1" spc="120" dirty="0">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0976688" y="2416522"/>
            <a:ext cx="4762500" cy="513602"/>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モデルの評価の解釈</a:t>
            </a:r>
            <a:endParaRPr lang="en-US" altLang="ja-JP" sz="2400" b="1" spc="120" dirty="0">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1822239" y="7391746"/>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220200" y="1633190"/>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0976688" y="54483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今後の展望・追加データの活用</a:t>
            </a:r>
            <a:endParaRPr lang="en-US" sz="2400" b="1" spc="120" dirty="0">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399840" y="2485217"/>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0976688" y="63627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苦労したところ</a:t>
            </a:r>
            <a:endParaRPr lang="en-US" sz="2400" b="1" spc="120" dirty="0">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399840" y="4373369"/>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044918" y="3390900"/>
            <a:ext cx="6195180" cy="526554"/>
          </a:xfrm>
          <a:prstGeom prst="rect">
            <a:avLst/>
          </a:prstGeom>
        </p:spPr>
        <p:txBody>
          <a:bodyPr wrap="square" lIns="0" tIns="0" rIns="0" bIns="0" rtlCol="0" anchor="t">
            <a:spAutoFit/>
          </a:bodyPr>
          <a:lstStyle/>
          <a:p>
            <a:pPr>
              <a:lnSpc>
                <a:spcPts val="4800"/>
              </a:lnSpc>
            </a:pPr>
            <a:r>
              <a:rPr lang="ja-JP" altLang="en-US" sz="2400" b="1" spc="210" dirty="0">
                <a:latin typeface="+mn-ea"/>
                <a:cs typeface="セザンヌ Bold"/>
                <a:sym typeface="セザンヌ Bold"/>
              </a:rPr>
              <a:t>分析結果の考察と提案</a:t>
            </a:r>
            <a:endParaRPr lang="en-US" altLang="ja-JP" sz="2400" b="1" spc="210" dirty="0">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399840" y="5383429"/>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433749" y="677451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3657600" y="2588141"/>
            <a:ext cx="4762500" cy="513602"/>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開発の動機</a:t>
            </a:r>
            <a:endParaRPr lang="en-US" altLang="ja-JP" sz="2400" b="1" spc="120" dirty="0">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433749" y="5758672"/>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15112249" y="8940942"/>
            <a:ext cx="2133600" cy="365125"/>
          </a:xfrm>
        </p:spPr>
        <p:txBody>
          <a:bodyPr/>
          <a:lstStyle/>
          <a:p>
            <a:fld id="{B6F15528-21DE-4FAA-801E-634DDDAF4B2B}" type="slidenum">
              <a:rPr lang="en-US" smtClean="0"/>
              <a:pPr/>
              <a:t>2</a:t>
            </a:fld>
            <a:endParaRPr lang="en-US" dirty="0"/>
          </a:p>
        </p:txBody>
      </p:sp>
      <p:sp>
        <p:nvSpPr>
          <p:cNvPr id="2" name="TextBox 20">
            <a:extLst>
              <a:ext uri="{FF2B5EF4-FFF2-40B4-BE49-F238E27FC236}">
                <a16:creationId xmlns:a16="http://schemas.microsoft.com/office/drawing/2014/main" id="{C255BAF1-A784-87A0-8DB9-AAB4CD4017FD}"/>
              </a:ext>
            </a:extLst>
          </p:cNvPr>
          <p:cNvSpPr txBox="1"/>
          <p:nvPr/>
        </p:nvSpPr>
        <p:spPr>
          <a:xfrm>
            <a:off x="1822239" y="6517080"/>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224863" y="679925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3657600" y="6506520"/>
            <a:ext cx="4762500" cy="513602"/>
          </a:xfrm>
          <a:prstGeom prst="rect">
            <a:avLst/>
          </a:prstGeom>
        </p:spPr>
        <p:txBody>
          <a:bodyPr lIns="0" tIns="0" rIns="0" bIns="0" rtlCol="0" anchor="t">
            <a:spAutoFit/>
          </a:bodyPr>
          <a:lstStyle/>
          <a:p>
            <a:pPr>
              <a:lnSpc>
                <a:spcPts val="4800"/>
              </a:lnSpc>
            </a:pPr>
            <a:r>
              <a:rPr lang="ja-JP" altLang="en-US" sz="2400" b="1" spc="120" dirty="0">
                <a:latin typeface="+mn-ea"/>
                <a:cs typeface="セザンヌ Bold"/>
                <a:sym typeface="セザンヌ Bold"/>
              </a:rPr>
              <a:t>モデルの評価指標</a:t>
            </a:r>
            <a:endParaRPr lang="en-US" altLang="ja-JP" sz="2400" b="1" spc="120" dirty="0">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399840" y="3387755"/>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10</a:t>
            </a:r>
          </a:p>
        </p:txBody>
      </p:sp>
      <p:sp>
        <p:nvSpPr>
          <p:cNvPr id="30" name="AutoShape 9">
            <a:extLst>
              <a:ext uri="{FF2B5EF4-FFF2-40B4-BE49-F238E27FC236}">
                <a16:creationId xmlns:a16="http://schemas.microsoft.com/office/drawing/2014/main" id="{5634A3D5-A558-C73E-A4F7-15847ED0A897}"/>
              </a:ext>
            </a:extLst>
          </p:cNvPr>
          <p:cNvSpPr/>
          <p:nvPr/>
        </p:nvSpPr>
        <p:spPr>
          <a:xfrm>
            <a:off x="10433749" y="769678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40" name="TextBox 27">
            <a:extLst>
              <a:ext uri="{FF2B5EF4-FFF2-40B4-BE49-F238E27FC236}">
                <a16:creationId xmlns:a16="http://schemas.microsoft.com/office/drawing/2014/main" id="{5D888B68-2E98-24C0-C1E2-4AE6FAE54EA6}"/>
              </a:ext>
            </a:extLst>
          </p:cNvPr>
          <p:cNvSpPr txBox="1"/>
          <p:nvPr/>
        </p:nvSpPr>
        <p:spPr>
          <a:xfrm>
            <a:off x="9399840" y="6340465"/>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13</a:t>
            </a:r>
          </a:p>
        </p:txBody>
      </p:sp>
      <p:sp>
        <p:nvSpPr>
          <p:cNvPr id="41" name="TextBox 31">
            <a:extLst>
              <a:ext uri="{FF2B5EF4-FFF2-40B4-BE49-F238E27FC236}">
                <a16:creationId xmlns:a16="http://schemas.microsoft.com/office/drawing/2014/main" id="{7DF0B619-319F-7BDC-D873-B145851674D4}"/>
              </a:ext>
            </a:extLst>
          </p:cNvPr>
          <p:cNvSpPr txBox="1"/>
          <p:nvPr/>
        </p:nvSpPr>
        <p:spPr>
          <a:xfrm>
            <a:off x="10976688" y="73533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参考文献</a:t>
            </a:r>
            <a:endParaRPr lang="en-US" sz="2400" b="1" spc="120" dirty="0">
              <a:latin typeface="+mn-ea"/>
              <a:cs typeface="セザンヌ Bold"/>
              <a:sym typeface="セザンヌ Bold"/>
            </a:endParaRPr>
          </a:p>
        </p:txBody>
      </p:sp>
      <p:sp>
        <p:nvSpPr>
          <p:cNvPr id="47" name="AutoShape 12">
            <a:extLst>
              <a:ext uri="{FF2B5EF4-FFF2-40B4-BE49-F238E27FC236}">
                <a16:creationId xmlns:a16="http://schemas.microsoft.com/office/drawing/2014/main" id="{97BF745F-A56F-AD1C-0F15-9F149713A642}"/>
              </a:ext>
            </a:extLst>
          </p:cNvPr>
          <p:cNvSpPr/>
          <p:nvPr/>
        </p:nvSpPr>
        <p:spPr>
          <a:xfrm>
            <a:off x="3224863" y="7820026"/>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48" name="TextBox 27">
            <a:extLst>
              <a:ext uri="{FF2B5EF4-FFF2-40B4-BE49-F238E27FC236}">
                <a16:creationId xmlns:a16="http://schemas.microsoft.com/office/drawing/2014/main" id="{5A655C4A-1AF8-8A91-CDCF-DB60E2A608F6}"/>
              </a:ext>
            </a:extLst>
          </p:cNvPr>
          <p:cNvSpPr txBox="1"/>
          <p:nvPr/>
        </p:nvSpPr>
        <p:spPr>
          <a:xfrm>
            <a:off x="9399840" y="7278816"/>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14</a:t>
            </a:r>
          </a:p>
        </p:txBody>
      </p:sp>
      <p:sp>
        <p:nvSpPr>
          <p:cNvPr id="53" name="AutoShape 12">
            <a:extLst>
              <a:ext uri="{FF2B5EF4-FFF2-40B4-BE49-F238E27FC236}">
                <a16:creationId xmlns:a16="http://schemas.microsoft.com/office/drawing/2014/main" id="{417735BD-0E50-6CBE-C2D0-AA74552C0440}"/>
              </a:ext>
            </a:extLst>
          </p:cNvPr>
          <p:cNvSpPr/>
          <p:nvPr/>
        </p:nvSpPr>
        <p:spPr>
          <a:xfrm>
            <a:off x="10433749" y="201598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4" name="TextBox 24">
            <a:extLst>
              <a:ext uri="{FF2B5EF4-FFF2-40B4-BE49-F238E27FC236}">
                <a16:creationId xmlns:a16="http://schemas.microsoft.com/office/drawing/2014/main" id="{FF996B47-B922-E2FD-1485-62FBACF83767}"/>
              </a:ext>
            </a:extLst>
          </p:cNvPr>
          <p:cNvSpPr txBox="1"/>
          <p:nvPr/>
        </p:nvSpPr>
        <p:spPr>
          <a:xfrm>
            <a:off x="10976688" y="1638300"/>
            <a:ext cx="4762500" cy="526554"/>
          </a:xfrm>
          <a:prstGeom prst="rect">
            <a:avLst/>
          </a:prstGeom>
        </p:spPr>
        <p:txBody>
          <a:bodyPr lIns="0" tIns="0" rIns="0" bIns="0" rtlCol="0" anchor="t">
            <a:spAutoFit/>
          </a:bodyPr>
          <a:lstStyle/>
          <a:p>
            <a:pPr>
              <a:lnSpc>
                <a:spcPts val="4800"/>
              </a:lnSpc>
            </a:pPr>
            <a:r>
              <a:rPr lang="ja-JP" altLang="en-US" sz="2400" b="1" spc="120" dirty="0">
                <a:latin typeface="+mn-ea"/>
                <a:cs typeface="セザンヌ Bold"/>
                <a:sym typeface="セザンヌ Bold"/>
              </a:rPr>
              <a:t>データの分析</a:t>
            </a:r>
            <a:endParaRPr lang="en-US" sz="2400" b="1" spc="120" dirty="0">
              <a:latin typeface="+mn-ea"/>
              <a:cs typeface="セザンヌ Bold"/>
              <a:sym typeface="セザンヌ Bold"/>
            </a:endParaRPr>
          </a:p>
        </p:txBody>
      </p:sp>
      <p:sp>
        <p:nvSpPr>
          <p:cNvPr id="56" name="TextBox 31">
            <a:extLst>
              <a:ext uri="{FF2B5EF4-FFF2-40B4-BE49-F238E27FC236}">
                <a16:creationId xmlns:a16="http://schemas.microsoft.com/office/drawing/2014/main" id="{D6EDAF88-336B-4300-9DA8-CB434E06C7EE}"/>
              </a:ext>
            </a:extLst>
          </p:cNvPr>
          <p:cNvSpPr txBox="1"/>
          <p:nvPr/>
        </p:nvSpPr>
        <p:spPr>
          <a:xfrm>
            <a:off x="10976688" y="4457700"/>
            <a:ext cx="6195180" cy="526554"/>
          </a:xfrm>
          <a:prstGeom prst="rect">
            <a:avLst/>
          </a:prstGeom>
        </p:spPr>
        <p:txBody>
          <a:bodyPr wrap="square" lIns="0" tIns="0" rIns="0" bIns="0" rtlCol="0" anchor="t">
            <a:spAutoFit/>
          </a:bodyPr>
          <a:lstStyle/>
          <a:p>
            <a:pPr>
              <a:lnSpc>
                <a:spcPts val="4800"/>
              </a:lnSpc>
            </a:pPr>
            <a:r>
              <a:rPr lang="ja-JP" altLang="en-US" sz="2400" b="1" spc="210" dirty="0">
                <a:latin typeface="+mn-ea"/>
                <a:cs typeface="セザンヌ Bold"/>
                <a:sym typeface="セザンヌ Bold"/>
              </a:rPr>
              <a:t>予測モデルのデモ操作</a:t>
            </a:r>
            <a:endParaRPr lang="en-US" altLang="ja-JP" sz="2400" b="1" spc="210" dirty="0">
              <a:latin typeface="+mn-ea"/>
              <a:cs typeface="セザンヌ Bold"/>
              <a:sym typeface="セザンヌ Bold"/>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データの収集・整理</a:t>
            </a:r>
            <a:endParaRPr lang="en-US" sz="2400" b="1" u="sng" spc="120" dirty="0">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8</a:t>
            </a:r>
            <a:r>
              <a:rPr lang="ja-JP" altLang="en-US" sz="4200" b="1" spc="210" dirty="0">
                <a:latin typeface="セザンヌ Bold"/>
                <a:ea typeface="セザンヌ Bold"/>
                <a:cs typeface="セザンヌ Bold"/>
                <a:sym typeface="セザンヌ Bold"/>
              </a:rPr>
              <a:t>．データ分析</a:t>
            </a:r>
            <a:endParaRPr lang="en-US"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432293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endParaRPr lang="en-US" sz="2400" b="1" u="sng" spc="120" dirty="0">
              <a:latin typeface="セザンヌ Ultra-Bold"/>
              <a:ea typeface="セザンヌ Ultra-Bold"/>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基本統計量</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当落と年齢</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当落と性別</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当落と党派</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pic>
        <p:nvPicPr>
          <p:cNvPr id="6" name="図 5" descr="グラフ&#10;&#10;AI 生成コンテンツは誤りを含む可能性があります。">
            <a:extLst>
              <a:ext uri="{FF2B5EF4-FFF2-40B4-BE49-F238E27FC236}">
                <a16:creationId xmlns:a16="http://schemas.microsoft.com/office/drawing/2014/main" id="{C43D008E-1C43-5D95-3D25-DA4E981B52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57300"/>
            <a:ext cx="14020800" cy="7010402"/>
          </a:xfrm>
          <a:prstGeom prst="rect">
            <a:avLst/>
          </a:prstGeom>
        </p:spPr>
      </p:pic>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spTree>
    <p:extLst>
      <p:ext uri="{BB962C8B-B14F-4D97-AF65-F5344CB8AC3E}">
        <p14:creationId xmlns:p14="http://schemas.microsoft.com/office/powerpoint/2010/main" val="99880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当落と元職・現職・新人</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pic>
        <p:nvPicPr>
          <p:cNvPr id="7" name="図 6" descr="グラフ, 棒グラフ&#10;&#10;AI 生成コンテンツは誤りを含む可能性があります。">
            <a:extLst>
              <a:ext uri="{FF2B5EF4-FFF2-40B4-BE49-F238E27FC236}">
                <a16:creationId xmlns:a16="http://schemas.microsoft.com/office/drawing/2014/main" id="{9F237C80-F8F2-9362-B0D1-780F84C27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0363200" cy="7772398"/>
          </a:xfrm>
          <a:prstGeom prst="rect">
            <a:avLst/>
          </a:prstGeom>
        </p:spPr>
      </p:pic>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spTree>
    <p:extLst>
      <p:ext uri="{BB962C8B-B14F-4D97-AF65-F5344CB8AC3E}">
        <p14:creationId xmlns:p14="http://schemas.microsoft.com/office/powerpoint/2010/main" val="390564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当落と議席数</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4" name="図 3" descr="グラフ, 棒グラフ&#10;&#10;AI 生成コンテンツは誤りを含む可能性があります。">
            <a:extLst>
              <a:ext uri="{FF2B5EF4-FFF2-40B4-BE49-F238E27FC236}">
                <a16:creationId xmlns:a16="http://schemas.microsoft.com/office/drawing/2014/main" id="{5651A14C-7510-9E94-920E-FB6A6B02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072" y="1790700"/>
            <a:ext cx="14267855" cy="6019800"/>
          </a:xfrm>
          <a:prstGeom prst="rect">
            <a:avLst/>
          </a:prstGeom>
        </p:spPr>
      </p:pic>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spTree>
    <p:extLst>
      <p:ext uri="{BB962C8B-B14F-4D97-AF65-F5344CB8AC3E}">
        <p14:creationId xmlns:p14="http://schemas.microsoft.com/office/powerpoint/2010/main" val="129457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当落と職業</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図 4" descr="グラフ, 折れ線グラフ&#10;&#10;AI 生成コンテンツは誤りを含む可能性があります。">
            <a:extLst>
              <a:ext uri="{FF2B5EF4-FFF2-40B4-BE49-F238E27FC236}">
                <a16:creationId xmlns:a16="http://schemas.microsoft.com/office/drawing/2014/main" id="{001F7982-A67A-994F-BC4D-B37E28D06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3944600" cy="6972300"/>
          </a:xfrm>
          <a:prstGeom prst="rect">
            <a:avLst/>
          </a:prstGeom>
        </p:spPr>
      </p:pic>
      <p:sp>
        <p:nvSpPr>
          <p:cNvPr id="6" name="テキスト ボックス 5">
            <a:extLst>
              <a:ext uri="{FF2B5EF4-FFF2-40B4-BE49-F238E27FC236}">
                <a16:creationId xmlns:a16="http://schemas.microsoft.com/office/drawing/2014/main" id="{84B9C183-1987-321B-C4D6-D8152F560888}"/>
              </a:ext>
            </a:extLst>
          </p:cNvPr>
          <p:cNvSpPr txBox="1"/>
          <p:nvPr/>
        </p:nvSpPr>
        <p:spPr>
          <a:xfrm>
            <a:off x="1993692" y="7792749"/>
            <a:ext cx="13716000" cy="176009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a:t>
            </a:r>
            <a:r>
              <a:rPr lang="ja-JP" altLang="en-US" sz="2400" dirty="0">
                <a:latin typeface="+mn-ea"/>
              </a:rPr>
              <a:t>教育、研究</a:t>
            </a:r>
            <a:r>
              <a:rPr lang="en-US" altLang="ja-JP" sz="2400" dirty="0">
                <a:latin typeface="+mn-ea"/>
              </a:rPr>
              <a:t>(2)</a:t>
            </a:r>
            <a:r>
              <a:rPr lang="ja-JP" altLang="en-US" sz="2400" dirty="0">
                <a:latin typeface="+mn-ea"/>
              </a:rPr>
              <a:t>政治家、政党関係</a:t>
            </a:r>
            <a:r>
              <a:rPr lang="en-US" altLang="ja-JP" sz="2400" dirty="0">
                <a:latin typeface="+mn-ea"/>
              </a:rPr>
              <a:t>(3)</a:t>
            </a:r>
            <a:r>
              <a:rPr lang="ja-JP" altLang="en-US" sz="2400" dirty="0">
                <a:latin typeface="+mn-ea"/>
              </a:rPr>
              <a:t>建設、施工業が上位</a:t>
            </a:r>
            <a:r>
              <a:rPr lang="en-US" altLang="ja-JP" sz="2400" dirty="0">
                <a:latin typeface="+mn-ea"/>
              </a:rPr>
              <a:t>3</a:t>
            </a:r>
            <a:r>
              <a:rPr lang="ja-JP" altLang="en-US" sz="2400" dirty="0">
                <a:latin typeface="+mn-ea"/>
              </a:rPr>
              <a:t>職種。政治経験よりも教育分野での経験が</a:t>
            </a:r>
            <a:endParaRPr lang="en-US" altLang="ja-JP" sz="2400" dirty="0">
              <a:latin typeface="+mn-ea"/>
            </a:endParaRPr>
          </a:p>
          <a:p>
            <a:pPr>
              <a:lnSpc>
                <a:spcPct val="250000"/>
              </a:lnSpc>
            </a:pPr>
            <a:r>
              <a:rPr lang="ja-JP" altLang="en-US" sz="2400" dirty="0">
                <a:latin typeface="+mn-ea"/>
              </a:rPr>
              <a:t>当落に影響する可能性が示唆されている</a:t>
            </a:r>
            <a:endParaRPr lang="en-US" altLang="ja-JP" sz="2400" dirty="0">
              <a:latin typeface="+mn-ea"/>
            </a:endParaRPr>
          </a:p>
        </p:txBody>
      </p:sp>
    </p:spTree>
    <p:extLst>
      <p:ext uri="{BB962C8B-B14F-4D97-AF65-F5344CB8AC3E}">
        <p14:creationId xmlns:p14="http://schemas.microsoft.com/office/powerpoint/2010/main" val="47818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1</a:t>
            </a:r>
            <a:r>
              <a:rPr lang="ja-JP" altLang="en-US" sz="4200" b="1" spc="210" dirty="0">
                <a:latin typeface="+mn-ea"/>
                <a:cs typeface="セザンヌ Bold"/>
                <a:sym typeface="セザンヌ Bold"/>
              </a:rPr>
              <a:t>．背景と目的</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latin typeface="セザンヌ Bold"/>
                <a:ea typeface="セザンヌ Bold"/>
                <a:cs typeface="セザンヌ Bold"/>
                <a:sym typeface="セザンヌ Bold"/>
              </a:rPr>
              <a:t>9.</a:t>
            </a:r>
            <a:r>
              <a:rPr lang="ja-JP" altLang="en-US" sz="4200" b="1" spc="210" dirty="0">
                <a:latin typeface="セザンヌ Bold"/>
                <a:ea typeface="セザンヌ Bold"/>
                <a:cs typeface="セザンヌ Bold"/>
                <a:sym typeface="セザンヌ Bold"/>
              </a:rPr>
              <a:t>モデル評価の解釈</a:t>
            </a:r>
            <a:endParaRPr lang="en-US"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52031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332616993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3868172005"/>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93079" y="9025235"/>
            <a:ext cx="16766321" cy="461665"/>
          </a:xfrm>
          <a:prstGeom prst="rect">
            <a:avLst/>
          </a:prstGeom>
          <a:noFill/>
        </p:spPr>
        <p:txBody>
          <a:bodyPr wrap="square" rtlCol="0">
            <a:spAutoFit/>
          </a:bodyPr>
          <a:lstStyle/>
          <a:p>
            <a:r>
              <a:rPr kumimoji="1" lang="ja-JP" altLang="en-US" sz="2400" dirty="0"/>
              <a:t>落選した人の予測と実際の結果も含めて全体で評価したいため正解率を参照し、予測モデルにはランダムフォレストを採用する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モデル評価の解釈</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450515" y="4764518"/>
            <a:ext cx="7386969"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10</a:t>
            </a:r>
            <a:r>
              <a:rPr lang="ja-JP" altLang="en-US" sz="4200" b="1" spc="210" dirty="0">
                <a:latin typeface="セザンヌ Bold"/>
                <a:ea typeface="セザンヌ Bold"/>
                <a:cs typeface="セザンヌ Bold"/>
                <a:sym typeface="セザンヌ Bold"/>
              </a:rPr>
              <a:t>．分析結果の考察と提案</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44167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仮説：近年のジェンダーギャップ指数からも、男女で違いがありそう</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セザンヌ Bold"/>
                <a:ea typeface="セザンヌ Bold"/>
                <a:cs typeface="セザンヌ Bold"/>
                <a:sym typeface="セザンヌ Bold"/>
              </a:rPr>
              <a:t>分析結果の考察</a:t>
            </a:r>
            <a:endParaRPr lang="en-US" altLang="ja-JP" sz="2400" b="1" u="sng" spc="210" dirty="0">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310848"/>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84261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818555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41146"/>
          </a:xfrm>
          <a:prstGeom prst="rect">
            <a:avLst/>
          </a:prstGeom>
        </p:spPr>
        <p:txBody>
          <a:bodyPr lIns="0" tIns="0" rIns="0" bIns="0" rtlCol="0" anchor="t">
            <a:spAutoFit/>
          </a:bodyPr>
          <a:lstStyle/>
          <a:p>
            <a:pPr>
              <a:lnSpc>
                <a:spcPts val="3840"/>
              </a:lnSpc>
              <a:spcBef>
                <a:spcPct val="0"/>
              </a:spcBef>
            </a:pPr>
            <a:r>
              <a:rPr lang="ja-JP" altLang="en-US" sz="2400" b="1" u="sng" spc="210" dirty="0">
                <a:latin typeface="セザンヌ Bold"/>
                <a:ea typeface="セザンヌ Bold"/>
                <a:cs typeface="セザンヌ Bold"/>
                <a:sym typeface="セザンヌ Bold"/>
              </a:rPr>
              <a:t>提案</a:t>
            </a:r>
            <a:endParaRPr lang="en-US" altLang="ja-JP" sz="2400" b="1" u="sng" spc="210" dirty="0">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39</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1104019651"/>
              </p:ext>
            </p:extLst>
          </p:nvPr>
        </p:nvGraphicFramePr>
        <p:xfrm>
          <a:off x="2034264" y="1257300"/>
          <a:ext cx="14424936" cy="7940673"/>
        </p:xfrm>
        <a:graphic>
          <a:graphicData uri="http://schemas.openxmlformats.org/drawingml/2006/table">
            <a:tbl>
              <a:tblPr/>
              <a:tblGrid>
                <a:gridCol w="3545845">
                  <a:extLst>
                    <a:ext uri="{9D8B030D-6E8A-4147-A177-3AD203B41FA5}">
                      <a16:colId xmlns:a16="http://schemas.microsoft.com/office/drawing/2014/main" val="2805248609"/>
                    </a:ext>
                  </a:extLst>
                </a:gridCol>
                <a:gridCol w="5240291">
                  <a:extLst>
                    <a:ext uri="{9D8B030D-6E8A-4147-A177-3AD203B41FA5}">
                      <a16:colId xmlns:a16="http://schemas.microsoft.com/office/drawing/2014/main" val="1030970206"/>
                    </a:ext>
                  </a:extLst>
                </a:gridCol>
                <a:gridCol w="56388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b="1" dirty="0"/>
                        <a:t>候補者属性</a:t>
                      </a:r>
                      <a:r>
                        <a:rPr lang="en-US" altLang="ja-JP" sz="2100" b="1" dirty="0"/>
                        <a:t>(</a:t>
                      </a:r>
                      <a:r>
                        <a:rPr lang="ja-JP" altLang="en-US" sz="2100" b="1" dirty="0"/>
                        <a:t>優先度降順</a:t>
                      </a:r>
                      <a:r>
                        <a:rPr lang="en-US" altLang="ja-JP" sz="2100" b="1" dirty="0"/>
                        <a:t>)</a:t>
                      </a:r>
                      <a:endParaRPr lang="ja-JP" altLang="en-US" sz="2100" b="1"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1"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1"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0" dirty="0">
                          <a:solidFill>
                            <a:schemeClr val="accent2"/>
                          </a:solidFill>
                        </a:rPr>
                        <a:t>元現新</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新人・元職は「新しいリーダー像」</a:t>
                      </a:r>
                      <a:br>
                        <a:rPr lang="en-US" altLang="ja-JP" sz="2000" b="0" dirty="0">
                          <a:solidFill>
                            <a:schemeClr val="accent2"/>
                          </a:solidFill>
                        </a:rPr>
                      </a:br>
                      <a:r>
                        <a:rPr lang="ja-JP" altLang="en-US" sz="2000" b="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0" dirty="0">
                          <a:solidFill>
                            <a:schemeClr val="accent2"/>
                          </a:solidFill>
                        </a:rPr>
                        <a:t>所属政党</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与党（自民・公明）または野党第一党</a:t>
                      </a:r>
                      <a:br>
                        <a:rPr lang="en-US" altLang="ja-JP" sz="2000" b="0" dirty="0">
                          <a:solidFill>
                            <a:schemeClr val="accent2"/>
                          </a:solidFill>
                        </a:rPr>
                      </a:br>
                      <a:r>
                        <a:rPr lang="ja-JP" altLang="en-US" sz="2000" b="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小規模政党所属は「独自性」や「地域密着」を前面に出して差別化</a:t>
                      </a:r>
                    </a:p>
                    <a:p>
                      <a:pPr algn="ctr">
                        <a:lnSpc>
                          <a:spcPct val="100000"/>
                        </a:lnSpc>
                        <a:buNone/>
                      </a:pPr>
                      <a:endParaRPr lang="ja-JP" altLang="en-US" sz="2100" b="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0" dirty="0">
                          <a:solidFill>
                            <a:schemeClr val="accent2"/>
                          </a:solidFill>
                        </a:rPr>
                        <a:t>年齢</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0" dirty="0">
                          <a:solidFill>
                            <a:schemeClr val="accent2"/>
                          </a:solidFill>
                        </a:rPr>
                        <a:t>40</a:t>
                      </a:r>
                      <a:r>
                        <a:rPr lang="ja-JP" altLang="en-US" sz="2000" b="0" dirty="0">
                          <a:solidFill>
                            <a:schemeClr val="accent2"/>
                          </a:solidFill>
                        </a:rPr>
                        <a:t>代から</a:t>
                      </a:r>
                      <a:r>
                        <a:rPr lang="en-US" altLang="ja-JP" sz="2000" b="0" dirty="0">
                          <a:solidFill>
                            <a:schemeClr val="accent2"/>
                          </a:solidFill>
                        </a:rPr>
                        <a:t>60</a:t>
                      </a:r>
                      <a:r>
                        <a:rPr lang="ja-JP" altLang="en-US" sz="2000" b="0" dirty="0">
                          <a:solidFill>
                            <a:schemeClr val="accent2"/>
                          </a:solidFill>
                        </a:rPr>
                        <a:t>代の候補者は過去の経験を</a:t>
                      </a: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若年層は「専門性・新しい視点」を強調し、</a:t>
                      </a: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0" dirty="0"/>
                        <a:t>職業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多様な声を政策に反映させる必要があるため</a:t>
                      </a:r>
                      <a:br>
                        <a:rPr lang="en-US" altLang="ja-JP" sz="2000" b="0" dirty="0"/>
                      </a:br>
                      <a:r>
                        <a:rPr lang="ja-JP" altLang="en-US" sz="2000" b="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多様な声を政策に反映させる必要があるため</a:t>
                      </a:r>
                      <a:br>
                        <a:rPr lang="en-US" altLang="ja-JP" sz="2000" b="0" dirty="0"/>
                      </a:br>
                      <a:r>
                        <a:rPr lang="ja-JP" altLang="en-US" sz="2000" b="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0" dirty="0"/>
                        <a:t>選挙区</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b="0" dirty="0"/>
                        <a:t>1〜4</a:t>
                      </a:r>
                      <a:r>
                        <a:rPr lang="ja-JP" altLang="en-US" sz="2100" b="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東京など大規模区では小さいコストで始められる「デジタル戦略」で認知拡大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0" dirty="0"/>
                        <a:t>性別</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b="0" dirty="0"/>
                        <a:t>男女差が小さいため、ジェンダーに</a:t>
                      </a:r>
                      <a:endParaRPr lang="en-US" altLang="ja-JP" sz="2000" b="0" dirty="0"/>
                    </a:p>
                    <a:p>
                      <a:pPr algn="ctr">
                        <a:lnSpc>
                          <a:spcPct val="100000"/>
                        </a:lnSpc>
                        <a:buNone/>
                      </a:pPr>
                      <a:r>
                        <a:rPr lang="ja-JP" altLang="en-US" sz="2000" b="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b="0" dirty="0"/>
                    </a:p>
                    <a:p>
                      <a:pPr algn="ctr">
                        <a:lnSpc>
                          <a:spcPct val="100000"/>
                        </a:lnSpc>
                        <a:buNone/>
                      </a:pPr>
                      <a:r>
                        <a:rPr lang="ja-JP" altLang="en-US" sz="2000" b="0" dirty="0"/>
                        <a:t>男女差が小さいため、ジェンダーに</a:t>
                      </a:r>
                      <a:endParaRPr lang="en-US" altLang="ja-JP" sz="2000" b="0" dirty="0"/>
                    </a:p>
                    <a:p>
                      <a:pPr algn="ctr">
                        <a:lnSpc>
                          <a:spcPct val="100000"/>
                        </a:lnSpc>
                        <a:buNone/>
                      </a:pPr>
                      <a:r>
                        <a:rPr lang="ja-JP" altLang="en-US" sz="2000" b="0" dirty="0"/>
                        <a:t>固執せず政策訴求に集中</a:t>
                      </a:r>
                    </a:p>
                    <a:p>
                      <a:pPr algn="ctr">
                        <a:lnSpc>
                          <a:spcPct val="100000"/>
                        </a:lnSpc>
                        <a:buNone/>
                      </a:pPr>
                      <a:endParaRPr lang="ja-JP" altLang="en-US" sz="2100" b="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102575" y="1087756"/>
            <a:ext cx="16098892" cy="8462894"/>
          </a:xfrm>
          <a:prstGeom prst="rect">
            <a:avLst/>
          </a:prstGeom>
        </p:spPr>
        <p:txBody>
          <a:bodyPr wrap="square" lIns="0" tIns="0" rIns="0" bIns="0" rtlCol="0" anchor="t">
            <a:spAutoFit/>
          </a:bodyPr>
          <a:lstStyle/>
          <a:p>
            <a:pPr>
              <a:lnSpc>
                <a:spcPct val="200000"/>
              </a:lnSpc>
            </a:pPr>
            <a:r>
              <a:rPr lang="en-US" altLang="ja-JP" sz="2800" spc="210" dirty="0">
                <a:latin typeface="+mn-ea"/>
                <a:cs typeface="セザンヌ Bold"/>
                <a:sym typeface="セザンヌ Bold"/>
              </a:rPr>
              <a:t>【</a:t>
            </a:r>
            <a:r>
              <a:rPr lang="ja-JP" altLang="en-US" sz="2800" spc="210" dirty="0">
                <a:latin typeface="+mn-ea"/>
                <a:cs typeface="セザンヌ Bold"/>
                <a:sym typeface="セザンヌ Bold"/>
              </a:rPr>
              <a:t>目的</a:t>
            </a:r>
            <a:r>
              <a:rPr lang="en-US" altLang="ja-JP" sz="2800"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のデータを学習し、</a:t>
            </a:r>
            <a:endParaRPr lang="en-US" altLang="ja-JP" sz="2800" dirty="0">
              <a:latin typeface="+mn-ea"/>
            </a:endParaRPr>
          </a:p>
          <a:p>
            <a:pPr>
              <a:lnSpc>
                <a:spcPct val="200000"/>
              </a:lnSpc>
            </a:pPr>
            <a:r>
              <a:rPr lang="ja-JP" altLang="en-US" sz="2800" dirty="0">
                <a:latin typeface="+mn-ea"/>
              </a:rPr>
              <a:t>参議院選挙</a:t>
            </a:r>
            <a:r>
              <a:rPr lang="en-US" altLang="ja-JP" sz="2800" dirty="0">
                <a:latin typeface="+mn-ea"/>
              </a:rPr>
              <a:t>(</a:t>
            </a:r>
            <a:r>
              <a:rPr lang="ja-JP" altLang="en-US" sz="2800" dirty="0">
                <a:latin typeface="+mn-ea"/>
              </a:rPr>
              <a:t>都道府県別選挙区</a:t>
            </a:r>
            <a:r>
              <a:rPr lang="en-US" altLang="ja-JP" sz="2800" dirty="0">
                <a:latin typeface="+mn-ea"/>
              </a:rPr>
              <a:t>)</a:t>
            </a:r>
            <a:r>
              <a:rPr lang="ja-JP" altLang="en-US" sz="2800" dirty="0">
                <a:latin typeface="+mn-ea"/>
              </a:rPr>
              <a:t>での候補者の当選確率を予測する</a:t>
            </a:r>
            <a:endParaRPr lang="en-US" altLang="ja-JP" sz="2800" dirty="0">
              <a:latin typeface="+mn-ea"/>
            </a:endParaRPr>
          </a:p>
          <a:p>
            <a:pPr>
              <a:lnSpc>
                <a:spcPct val="200000"/>
              </a:lnSpc>
            </a:pPr>
            <a:r>
              <a:rPr lang="en-US" altLang="ja-JP" sz="2800" dirty="0">
                <a:latin typeface="+mn-ea"/>
              </a:rPr>
              <a:t>【</a:t>
            </a:r>
            <a:r>
              <a:rPr lang="ja-JP" altLang="en-US" sz="2800" dirty="0">
                <a:latin typeface="+mn-ea"/>
              </a:rPr>
              <a:t>課題</a:t>
            </a:r>
            <a:r>
              <a:rPr lang="en-US" altLang="ja-JP" sz="2800" dirty="0">
                <a:latin typeface="+mn-ea"/>
              </a:rPr>
              <a:t>】</a:t>
            </a:r>
          </a:p>
          <a:p>
            <a:pPr>
              <a:lnSpc>
                <a:spcPct val="200000"/>
              </a:lnSpc>
            </a:pPr>
            <a:r>
              <a:rPr lang="ja-JP" altLang="en-US" sz="2800" dirty="0">
                <a:latin typeface="+mn-ea"/>
              </a:rPr>
              <a:t>年齢、性別、元・現・新人の別、党派、職業といった属性が当落に</a:t>
            </a:r>
            <a:endParaRPr lang="en-US" altLang="ja-JP" sz="2800" dirty="0">
              <a:latin typeface="+mn-ea"/>
            </a:endParaRPr>
          </a:p>
          <a:p>
            <a:pPr>
              <a:lnSpc>
                <a:spcPct val="200000"/>
              </a:lnSpc>
            </a:pPr>
            <a:r>
              <a:rPr lang="ja-JP" altLang="en-US" sz="2800" dirty="0">
                <a:latin typeface="+mn-ea"/>
              </a:rPr>
              <a:t>どの程度影響しているのかを定量的に把握できておらず、効果的な選挙戦略の策定が難しい。</a:t>
            </a:r>
            <a:br>
              <a:rPr lang="en-US" altLang="ja-JP" sz="2800" dirty="0">
                <a:latin typeface="+mn-ea"/>
              </a:rPr>
            </a:br>
            <a:r>
              <a:rPr lang="ja-JP" altLang="en-US" sz="2800" dirty="0">
                <a:latin typeface="+mn-ea"/>
              </a:rPr>
              <a:t>そのため、</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spc="210" dirty="0">
                <a:latin typeface="+mn-ea"/>
                <a:sym typeface="セザンヌ Bold"/>
              </a:rPr>
              <a:t>【</a:t>
            </a:r>
            <a:r>
              <a:rPr lang="ja-JP" altLang="en-US" sz="2800" spc="210" dirty="0">
                <a:latin typeface="+mn-ea"/>
                <a:sym typeface="セザンヌ Bold"/>
              </a:rPr>
              <a:t>ビジネスへの応用案</a:t>
            </a:r>
            <a:r>
              <a:rPr lang="en-US" altLang="ja-JP" sz="2800"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pic>
        <p:nvPicPr>
          <p:cNvPr id="4" name="図 3">
            <a:extLst>
              <a:ext uri="{FF2B5EF4-FFF2-40B4-BE49-F238E27FC236}">
                <a16:creationId xmlns:a16="http://schemas.microsoft.com/office/drawing/2014/main" id="{7FE2E4D8-EE1C-C3EA-9976-3DF00E7C3E49}"/>
              </a:ext>
            </a:extLst>
          </p:cNvPr>
          <p:cNvPicPr>
            <a:picLocks noChangeAspect="1"/>
          </p:cNvPicPr>
          <p:nvPr/>
        </p:nvPicPr>
        <p:blipFill>
          <a:blip r:embed="rId2"/>
          <a:stretch>
            <a:fillRect/>
          </a:stretch>
        </p:blipFill>
        <p:spPr>
          <a:xfrm>
            <a:off x="11832701" y="1289576"/>
            <a:ext cx="5368766" cy="3853924"/>
          </a:xfrm>
          <a:prstGeom prst="rect">
            <a:avLst/>
          </a:prstGeom>
        </p:spPr>
      </p:pic>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28F42-F34F-F1F9-6130-95B4429E86C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A8D43DB-A692-8FCA-F5F4-4C2D7881BE7D}"/>
              </a:ext>
            </a:extLst>
          </p:cNvPr>
          <p:cNvSpPr txBox="1"/>
          <p:nvPr/>
        </p:nvSpPr>
        <p:spPr>
          <a:xfrm>
            <a:off x="5533363" y="4762850"/>
            <a:ext cx="7221273"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11</a:t>
            </a:r>
            <a:r>
              <a:rPr lang="ja-JP" altLang="en-US" sz="4200" b="1" spc="210" dirty="0">
                <a:latin typeface="+mn-ea"/>
                <a:cs typeface="セザンヌ Bold"/>
                <a:sym typeface="セザンヌ Bold"/>
              </a:rPr>
              <a:t>．予測モデルのデモ操作</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92D52DAD-9E86-480C-FDF7-5A3E8F7CFCF5}"/>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09186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32DD9-DE0C-04BE-1379-570C4D2DEDC7}"/>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8A31C5D4-DEFD-C92C-F3DE-E7015C420A83}"/>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予測モデルのデモ操作</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5F30CFB6-B502-5D1A-0C6E-94DA1512EF70}"/>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F1CD3AA3-D28F-96AA-846F-DFB83248BE9F}"/>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FC14631A-C12F-E479-D969-FAC1C886093A}"/>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44CAA689-3EFA-CBAC-C260-2F66170E1B1C}"/>
              </a:ext>
            </a:extLst>
          </p:cNvPr>
          <p:cNvSpPr txBox="1"/>
          <p:nvPr/>
        </p:nvSpPr>
        <p:spPr>
          <a:xfrm>
            <a:off x="1519712" y="1018811"/>
            <a:ext cx="15286075" cy="2175596"/>
          </a:xfrm>
          <a:prstGeom prst="rect">
            <a:avLst/>
          </a:prstGeom>
          <a:noFill/>
        </p:spPr>
        <p:txBody>
          <a:bodyPr wrap="square">
            <a:spAutoFit/>
          </a:bodyPr>
          <a:lstStyle/>
          <a:p>
            <a:pPr>
              <a:lnSpc>
                <a:spcPct val="200000"/>
              </a:lnSpc>
            </a:pPr>
            <a:r>
              <a:rPr lang="en-US" altLang="ja-JP" sz="2400" u="sng" dirty="0">
                <a:latin typeface="+mn-ea"/>
              </a:rPr>
              <a:t>Python</a:t>
            </a:r>
            <a:r>
              <a:rPr lang="ja-JP" altLang="en-US" sz="2400" u="sng" dirty="0">
                <a:latin typeface="+mn-ea"/>
              </a:rPr>
              <a:t>スクリプト </a:t>
            </a:r>
            <a:r>
              <a:rPr lang="en-US" altLang="ja-JP" sz="2400" u="sng" dirty="0">
                <a:latin typeface="+mn-ea"/>
              </a:rPr>
              <a:t>data_machine_learning.py</a:t>
            </a:r>
            <a:r>
              <a:rPr lang="ja-JP" altLang="en-US" sz="2400" u="sng" dirty="0">
                <a:latin typeface="+mn-ea"/>
              </a:rPr>
              <a:t> を実行すると、ユーザー入力から当落予測ができます。</a:t>
            </a:r>
          </a:p>
          <a:p>
            <a:pPr>
              <a:lnSpc>
                <a:spcPct val="200000"/>
              </a:lnSpc>
            </a:pPr>
            <a:r>
              <a:rPr lang="en-US" altLang="ja-JP" sz="2400" dirty="0">
                <a:latin typeface="+mn-ea"/>
              </a:rPr>
              <a:t>-</a:t>
            </a:r>
            <a:r>
              <a:rPr lang="ja-JP" altLang="en-US" sz="2400" dirty="0">
                <a:latin typeface="+mn-ea"/>
              </a:rPr>
              <a:t>入力例</a:t>
            </a:r>
            <a:r>
              <a:rPr lang="en-US" altLang="ja-JP" sz="2400" dirty="0">
                <a:latin typeface="+mn-ea"/>
              </a:rPr>
              <a:t>-</a:t>
            </a:r>
            <a:r>
              <a:rPr lang="ja-JP" altLang="en-US" sz="2400" dirty="0">
                <a:latin typeface="+mn-ea"/>
              </a:rPr>
              <a:t> 名前</a:t>
            </a:r>
            <a:r>
              <a:rPr lang="en-US" altLang="ja-JP" sz="2400" dirty="0">
                <a:latin typeface="+mn-ea"/>
              </a:rPr>
              <a:t>: </a:t>
            </a:r>
            <a:r>
              <a:rPr lang="ja-JP" altLang="en-US" sz="2400" dirty="0">
                <a:latin typeface="+mn-ea"/>
              </a:rPr>
              <a:t>山田太郎 年齢</a:t>
            </a:r>
            <a:r>
              <a:rPr lang="en-US" altLang="ja-JP" sz="2400" dirty="0">
                <a:latin typeface="+mn-ea"/>
              </a:rPr>
              <a:t>: 56 </a:t>
            </a:r>
            <a:r>
              <a:rPr lang="ja-JP" altLang="en-US" sz="2400" dirty="0">
                <a:latin typeface="+mn-ea"/>
              </a:rPr>
              <a:t>性別</a:t>
            </a:r>
            <a:r>
              <a:rPr lang="en-US" altLang="ja-JP" sz="2400" dirty="0">
                <a:latin typeface="+mn-ea"/>
              </a:rPr>
              <a:t>: </a:t>
            </a:r>
            <a:r>
              <a:rPr lang="ja-JP" altLang="en-US" sz="2400" dirty="0">
                <a:latin typeface="+mn-ea"/>
              </a:rPr>
              <a:t>男性 党派</a:t>
            </a:r>
            <a:r>
              <a:rPr lang="en-US" altLang="ja-JP" sz="2400" dirty="0">
                <a:latin typeface="+mn-ea"/>
              </a:rPr>
              <a:t>: </a:t>
            </a:r>
            <a:r>
              <a:rPr lang="ja-JP" altLang="en-US" sz="2400" dirty="0">
                <a:latin typeface="+mn-ea"/>
              </a:rPr>
              <a:t>自由民主党 元現新</a:t>
            </a:r>
            <a:r>
              <a:rPr lang="en-US" altLang="ja-JP" sz="2400" dirty="0">
                <a:latin typeface="+mn-ea"/>
              </a:rPr>
              <a:t>: </a:t>
            </a:r>
            <a:r>
              <a:rPr lang="ja-JP" altLang="en-US" sz="2400" dirty="0">
                <a:latin typeface="+mn-ea"/>
              </a:rPr>
              <a:t>現職 議席数</a:t>
            </a:r>
            <a:r>
              <a:rPr lang="en-US" altLang="ja-JP" sz="2400" dirty="0">
                <a:latin typeface="+mn-ea"/>
              </a:rPr>
              <a:t>: 3 </a:t>
            </a:r>
            <a:r>
              <a:rPr lang="ja-JP" altLang="en-US" sz="2400" dirty="0">
                <a:latin typeface="+mn-ea"/>
              </a:rPr>
              <a:t>職業</a:t>
            </a:r>
            <a:r>
              <a:rPr lang="en-US" altLang="ja-JP" sz="2400" dirty="0">
                <a:latin typeface="+mn-ea"/>
              </a:rPr>
              <a:t>: </a:t>
            </a:r>
            <a:r>
              <a:rPr lang="ja-JP" altLang="en-US" sz="2400" dirty="0">
                <a:latin typeface="+mn-ea"/>
              </a:rPr>
              <a:t>政治家・政党関係</a:t>
            </a:r>
          </a:p>
          <a:p>
            <a:pPr>
              <a:lnSpc>
                <a:spcPct val="200000"/>
              </a:lnSpc>
            </a:pPr>
            <a:r>
              <a:rPr lang="en-US" altLang="ja-JP" sz="2400" dirty="0">
                <a:latin typeface="+mn-ea"/>
              </a:rPr>
              <a:t>-</a:t>
            </a:r>
            <a:r>
              <a:rPr lang="ja-JP" altLang="en-US" sz="2400" dirty="0">
                <a:latin typeface="+mn-ea"/>
              </a:rPr>
              <a:t>出力例</a:t>
            </a:r>
            <a:r>
              <a:rPr lang="en-US" altLang="ja-JP" sz="2400" dirty="0">
                <a:latin typeface="+mn-ea"/>
              </a:rPr>
              <a:t>- </a:t>
            </a:r>
            <a:r>
              <a:rPr lang="ja-JP" altLang="en-US" sz="2400" dirty="0">
                <a:latin typeface="+mn-ea"/>
              </a:rPr>
              <a:t>山田太郎さんの当選確率は </a:t>
            </a:r>
            <a:r>
              <a:rPr lang="en-US" altLang="ja-JP" sz="2400" dirty="0">
                <a:latin typeface="+mn-ea"/>
              </a:rPr>
              <a:t>90.56% → </a:t>
            </a:r>
            <a:r>
              <a:rPr lang="ja-JP" altLang="en-US" sz="2400" dirty="0">
                <a:latin typeface="+mn-ea"/>
              </a:rPr>
              <a:t>予測ラベル</a:t>
            </a:r>
            <a:r>
              <a:rPr lang="en-US" altLang="ja-JP" sz="2400" dirty="0">
                <a:latin typeface="+mn-ea"/>
              </a:rPr>
              <a:t>: </a:t>
            </a:r>
            <a:r>
              <a:rPr lang="ja-JP" altLang="en-US" sz="2400" dirty="0">
                <a:latin typeface="+mn-ea"/>
              </a:rPr>
              <a:t>当選 （使用モデル</a:t>
            </a:r>
            <a:r>
              <a:rPr lang="en-US" altLang="ja-JP" sz="2400" dirty="0">
                <a:latin typeface="+mn-ea"/>
              </a:rPr>
              <a:t>: </a:t>
            </a:r>
            <a:r>
              <a:rPr lang="ja-JP" altLang="en-US" sz="2400" dirty="0">
                <a:latin typeface="+mn-ea"/>
              </a:rPr>
              <a:t>ランダムフォレスト</a:t>
            </a:r>
            <a:r>
              <a:rPr lang="en-US" altLang="ja-JP" sz="2400" dirty="0">
                <a:latin typeface="+mn-ea"/>
              </a:rPr>
              <a:t>)</a:t>
            </a:r>
            <a:endParaRPr lang="ja-JP" altLang="en-US" sz="2400" dirty="0">
              <a:latin typeface="+mn-ea"/>
            </a:endParaRPr>
          </a:p>
        </p:txBody>
      </p:sp>
      <p:sp>
        <p:nvSpPr>
          <p:cNvPr id="2" name="スライド番号プレースホルダー 1">
            <a:extLst>
              <a:ext uri="{FF2B5EF4-FFF2-40B4-BE49-F238E27FC236}">
                <a16:creationId xmlns:a16="http://schemas.microsoft.com/office/drawing/2014/main" id="{8A9483A1-6863-86D2-6007-70FAFBB88374}"/>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図 3" descr="テキスト&#10;&#10;AI 生成コンテンツは誤りを含む可能性があります。">
            <a:extLst>
              <a:ext uri="{FF2B5EF4-FFF2-40B4-BE49-F238E27FC236}">
                <a16:creationId xmlns:a16="http://schemas.microsoft.com/office/drawing/2014/main" id="{16C47880-4128-CE81-F1F9-CEE9E4CEB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562" y="3508368"/>
            <a:ext cx="14486875" cy="6325148"/>
          </a:xfrm>
          <a:prstGeom prst="rect">
            <a:avLst/>
          </a:prstGeom>
        </p:spPr>
      </p:pic>
    </p:spTree>
    <p:extLst>
      <p:ext uri="{BB962C8B-B14F-4D97-AF65-F5344CB8AC3E}">
        <p14:creationId xmlns:p14="http://schemas.microsoft.com/office/powerpoint/2010/main" val="317934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12</a:t>
            </a:r>
            <a:r>
              <a:rPr lang="ja-JP" altLang="en-US" sz="4200" b="1" spc="210" dirty="0">
                <a:latin typeface="セザンヌ Bold"/>
                <a:ea typeface="セザンヌ Bold"/>
                <a:cs typeface="セザンヌ Bold"/>
                <a:sym typeface="セザンヌ Bold"/>
              </a:rPr>
              <a:t>．今後の展望・追加データの活用</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803474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今後の展望・追加データの活用</a:t>
            </a:r>
            <a:endParaRPr lang="en-US" sz="2400" b="1" u="sng" spc="120" dirty="0">
              <a:latin typeface="セザンヌ Ultra-Bold"/>
              <a:ea typeface="セザンヌ Ultra-Bold"/>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432382" y="1257300"/>
            <a:ext cx="15423235" cy="6200736"/>
          </a:xfrm>
          <a:prstGeom prst="rect">
            <a:avLst/>
          </a:prstGeom>
        </p:spPr>
        <p:txBody>
          <a:bodyPr wrap="square" lIns="0" tIns="0" rIns="0" bIns="0" rtlCol="0" anchor="t">
            <a:spAutoFit/>
          </a:bodyPr>
          <a:lstStyle/>
          <a:p>
            <a:pPr algn="l">
              <a:lnSpc>
                <a:spcPct val="300000"/>
              </a:lnSpc>
            </a:pPr>
            <a:r>
              <a:rPr lang="ja-JP" altLang="en-US" sz="2800" b="1" spc="210" dirty="0">
                <a:latin typeface="+mn-ea"/>
                <a:cs typeface="セザンヌ Bold"/>
                <a:sym typeface="セザンヌ Bold"/>
              </a:rPr>
              <a:t>・若年層を中心に利用ユーザーが広がっている</a:t>
            </a:r>
            <a:r>
              <a:rPr lang="en-US" altLang="ja-JP" sz="2800" b="1" spc="210" dirty="0">
                <a:latin typeface="+mn-ea"/>
                <a:cs typeface="セザンヌ Bold"/>
                <a:sym typeface="セザンヌ Bold"/>
              </a:rPr>
              <a:t>SNS</a:t>
            </a:r>
            <a:r>
              <a:rPr lang="ja-JP" altLang="en-US" sz="2800" b="1" spc="210" dirty="0">
                <a:latin typeface="+mn-ea"/>
                <a:cs typeface="セザンヌ Bold"/>
                <a:sym typeface="セザンヌ Bold"/>
              </a:rPr>
              <a:t>メディアのフォロワー数を参考に当落の</a:t>
            </a:r>
            <a:endParaRPr lang="en-US" altLang="ja-JP" sz="2800" b="1" spc="210" dirty="0">
              <a:latin typeface="+mn-ea"/>
              <a:cs typeface="セザンヌ Bold"/>
              <a:sym typeface="セザンヌ Bold"/>
            </a:endParaRPr>
          </a:p>
          <a:p>
            <a:pPr algn="l">
              <a:lnSpc>
                <a:spcPct val="300000"/>
              </a:lnSpc>
            </a:pPr>
            <a:r>
              <a:rPr lang="ja-JP" altLang="en-US" sz="2800" b="1" spc="210" dirty="0">
                <a:latin typeface="+mn-ea"/>
                <a:cs typeface="セザンヌ Bold"/>
                <a:sym typeface="セザンヌ Bold"/>
              </a:rPr>
              <a:t>相関関係もみてみたい</a:t>
            </a:r>
            <a:endParaRPr lang="en-US" altLang="ja-JP" sz="2800" b="1" spc="210" dirty="0">
              <a:latin typeface="+mn-ea"/>
              <a:cs typeface="セザンヌ Bold"/>
              <a:sym typeface="セザンヌ Bold"/>
            </a:endParaRPr>
          </a:p>
          <a:p>
            <a:pPr>
              <a:lnSpc>
                <a:spcPct val="300000"/>
              </a:lnSpc>
            </a:pPr>
            <a:r>
              <a:rPr lang="ja-JP" altLang="en-US" sz="2800" b="1" spc="210" dirty="0">
                <a:latin typeface="+mn-ea"/>
                <a:cs typeface="セザンヌ Bold"/>
                <a:sym typeface="セザンヌ Bold"/>
              </a:rPr>
              <a:t>・地元出身がどのように当選確率に影響を与えるのか定量的に分析してみたい</a:t>
            </a:r>
            <a:endParaRPr lang="en-US" altLang="ja-JP" sz="2800" b="1" spc="210" dirty="0">
              <a:latin typeface="+mn-ea"/>
              <a:cs typeface="セザンヌ Bold"/>
              <a:sym typeface="セザンヌ Bold"/>
            </a:endParaRPr>
          </a:p>
          <a:p>
            <a:pPr algn="l">
              <a:lnSpc>
                <a:spcPct val="300000"/>
              </a:lnSpc>
            </a:pPr>
            <a:r>
              <a:rPr lang="ja-JP" altLang="en-US" sz="2800" b="1" spc="210" dirty="0">
                <a:latin typeface="+mn-ea"/>
                <a:cs typeface="セザンヌ Bold"/>
                <a:sym typeface="セザンヌ Bold"/>
              </a:rPr>
              <a:t>・全体的に学習データが少ないので、過去の参議院選挙の結果もデータに追加することを</a:t>
            </a:r>
            <a:endParaRPr lang="en-US" altLang="ja-JP" sz="2800" b="1" spc="210" dirty="0">
              <a:latin typeface="+mn-ea"/>
              <a:cs typeface="セザンヌ Bold"/>
              <a:sym typeface="セザンヌ Bold"/>
            </a:endParaRPr>
          </a:p>
          <a:p>
            <a:pPr algn="l">
              <a:lnSpc>
                <a:spcPct val="300000"/>
              </a:lnSpc>
            </a:pPr>
            <a:r>
              <a:rPr lang="en-US" altLang="ja-JP" sz="2800" b="1" spc="210" dirty="0">
                <a:latin typeface="+mn-ea"/>
                <a:cs typeface="セザンヌ Bold"/>
                <a:sym typeface="セザンヌ Bold"/>
              </a:rPr>
              <a:t> </a:t>
            </a:r>
            <a:r>
              <a:rPr lang="ja-JP" altLang="en-US" sz="2800" b="1" spc="210" dirty="0">
                <a:latin typeface="+mn-ea"/>
                <a:cs typeface="セザンヌ Bold"/>
                <a:sym typeface="セザンヌ Bold"/>
              </a:rPr>
              <a:t>検討したい</a:t>
            </a:r>
            <a:endParaRPr lang="en-US" altLang="ja-JP" sz="2800" b="1" spc="210" dirty="0">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13</a:t>
            </a:r>
            <a:r>
              <a:rPr lang="ja-JP" altLang="en-US" sz="4200" b="1" spc="210" dirty="0">
                <a:latin typeface="セザンヌ Bold"/>
                <a:ea typeface="セザンヌ Bold"/>
                <a:cs typeface="セザンヌ Bold"/>
                <a:sym typeface="セザンヌ Bold"/>
              </a:rPr>
              <a:t>．苦労したところ</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769115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2432076"/>
          </a:xfrm>
          <a:prstGeom prst="rect">
            <a:avLst/>
          </a:prstGeom>
        </p:spPr>
        <p:txBody>
          <a:bodyPr wrap="square" lIns="0" tIns="0" rIns="0" bIns="0" rtlCol="0" anchor="t">
            <a:spAutoFit/>
          </a:bodyPr>
          <a:lstStyle/>
          <a:p>
            <a:pPr algn="l">
              <a:lnSpc>
                <a:spcPts val="6720"/>
              </a:lnSpc>
            </a:pPr>
            <a:r>
              <a:rPr lang="ja-JP" altLang="en-US" sz="3200" b="1" spc="210" dirty="0">
                <a:latin typeface="+mn-ea"/>
                <a:cs typeface="セザンヌ Bold"/>
                <a:sym typeface="セザンヌ Bold"/>
              </a:rPr>
              <a:t>・比例代表で当選した人のデータセットを準備することが難しく、各都道府県ごとの当落傾向しか見られなかったので、参議院選挙全体の当落予測をすることができなかった。</a:t>
            </a:r>
            <a:endParaRPr lang="en-US" altLang="ja-JP" sz="3200" b="1" spc="210" dirty="0">
              <a:latin typeface="+mn-ea"/>
              <a:cs typeface="セザンヌ Bold"/>
              <a:sym typeface="セザンヌ Bold"/>
            </a:endParaRP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苦労したところ</a:t>
            </a:r>
            <a:endParaRPr lang="en-US" sz="2400" b="1" u="sng" spc="120" dirty="0">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215062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14</a:t>
            </a:r>
            <a:r>
              <a:rPr lang="ja-JP" altLang="en-US" sz="4200" b="1" spc="210" dirty="0">
                <a:latin typeface="セザンヌ Bold"/>
                <a:ea typeface="セザンヌ Bold"/>
                <a:cs typeface="セザンヌ Bold"/>
                <a:sym typeface="セザンヌ Bold"/>
              </a:rPr>
              <a:t>．参照</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632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85684" y="1199730"/>
            <a:ext cx="16464116" cy="5407249"/>
          </a:xfrm>
          <a:prstGeom prst="rect">
            <a:avLst/>
          </a:prstGeom>
          <a:noFill/>
        </p:spPr>
        <p:txBody>
          <a:bodyPr wrap="square">
            <a:spAutoFit/>
          </a:bodyPr>
          <a:lstStyle/>
          <a:p>
            <a:pPr>
              <a:lnSpc>
                <a:spcPct val="300000"/>
              </a:lnSpc>
            </a:pPr>
            <a:r>
              <a:rPr lang="ja-JP" altLang="en-US" sz="2400" dirty="0">
                <a:latin typeface="+mn-ea"/>
              </a:rPr>
              <a:t>・朝日新聞</a:t>
            </a:r>
            <a:r>
              <a:rPr lang="en-US" altLang="ja-JP" sz="2400" dirty="0">
                <a:latin typeface="+mn-ea"/>
              </a:rPr>
              <a:t>GLOBE</a:t>
            </a:r>
            <a:r>
              <a:rPr lang="ja-JP" altLang="en-US" sz="2400" dirty="0">
                <a:latin typeface="+mn-ea"/>
              </a:rPr>
              <a:t>「</a:t>
            </a:r>
            <a:r>
              <a:rPr lang="en-US" altLang="ja-JP" sz="2400" dirty="0">
                <a:latin typeface="+mn-ea"/>
              </a:rPr>
              <a:t>『</a:t>
            </a:r>
            <a:r>
              <a:rPr lang="ja-JP" altLang="en-US" sz="2400" dirty="0">
                <a:latin typeface="+mn-ea"/>
              </a:rPr>
              <a:t>右か左か</a:t>
            </a:r>
            <a:r>
              <a:rPr lang="en-US" altLang="ja-JP" sz="2400" dirty="0">
                <a:latin typeface="+mn-ea"/>
              </a:rPr>
              <a:t>』</a:t>
            </a:r>
            <a:r>
              <a:rPr lang="ja-JP" altLang="en-US" sz="2400" dirty="0">
                <a:latin typeface="+mn-ea"/>
              </a:rPr>
              <a:t>では現代の課題は解決できない」（</a:t>
            </a:r>
            <a:r>
              <a:rPr lang="en-US" altLang="ja-JP" sz="2400" dirty="0">
                <a:latin typeface="+mn-ea"/>
              </a:rPr>
              <a:t>2018</a:t>
            </a:r>
            <a:r>
              <a:rPr lang="ja-JP" altLang="en-US" sz="2400" dirty="0">
                <a:latin typeface="+mn-ea"/>
              </a:rPr>
              <a:t>年</a:t>
            </a:r>
            <a:r>
              <a:rPr lang="en-US" altLang="ja-JP" sz="2400" dirty="0">
                <a:latin typeface="+mn-ea"/>
              </a:rPr>
              <a:t>6</a:t>
            </a:r>
            <a:r>
              <a:rPr lang="ja-JP" altLang="en-US" sz="2400" dirty="0">
                <a:latin typeface="+mn-ea"/>
              </a:rPr>
              <a:t>月</a:t>
            </a:r>
            <a:r>
              <a:rPr lang="en-US" altLang="ja-JP" sz="2400" dirty="0">
                <a:latin typeface="+mn-ea"/>
              </a:rPr>
              <a:t>11</a:t>
            </a:r>
            <a:r>
              <a:rPr lang="ja-JP" altLang="en-US" sz="2400" dirty="0">
                <a:latin typeface="+mn-ea"/>
              </a:rPr>
              <a:t>日） </a:t>
            </a:r>
            <a:r>
              <a:rPr lang="en-US" altLang="ja-JP" sz="2400" dirty="0">
                <a:latin typeface="+mn-ea"/>
              </a:rPr>
              <a:t>Illustration: Takeda Asuka</a:t>
            </a:r>
          </a:p>
          <a:p>
            <a:pPr>
              <a:lnSpc>
                <a:spcPct val="300000"/>
              </a:lnSpc>
            </a:pPr>
            <a:r>
              <a:rPr lang="ja-JP" altLang="en-US" sz="2400" dirty="0">
                <a:latin typeface="+mn-ea"/>
              </a:rPr>
              <a:t>・森巧尚（</a:t>
            </a:r>
            <a:r>
              <a:rPr lang="en-US" altLang="ja-JP" sz="2400" dirty="0">
                <a:latin typeface="+mn-ea"/>
              </a:rPr>
              <a:t>2019</a:t>
            </a:r>
            <a:r>
              <a:rPr lang="ja-JP" altLang="en-US" sz="2400" dirty="0">
                <a:latin typeface="+mn-ea"/>
              </a:rPr>
              <a:t>）</a:t>
            </a:r>
            <a:r>
              <a:rPr lang="en-US" altLang="ja-JP" sz="2400" dirty="0">
                <a:latin typeface="+mn-ea"/>
              </a:rPr>
              <a:t>『Python2</a:t>
            </a:r>
            <a:r>
              <a:rPr lang="ja-JP" altLang="en-US" sz="2400" dirty="0">
                <a:latin typeface="+mn-ea"/>
              </a:rPr>
              <a:t>年生 データ分析のしくみ</a:t>
            </a:r>
            <a:r>
              <a:rPr lang="en-US" altLang="ja-JP" sz="2400" dirty="0">
                <a:latin typeface="+mn-ea"/>
              </a:rPr>
              <a:t>』</a:t>
            </a:r>
            <a:r>
              <a:rPr lang="ja-JP" altLang="en-US" sz="2400" dirty="0">
                <a:latin typeface="+mn-ea"/>
              </a:rPr>
              <a:t>翔泳社</a:t>
            </a:r>
            <a:endParaRPr lang="en-US" altLang="ja-JP" sz="2400" dirty="0">
              <a:latin typeface="+mn-ea"/>
            </a:endParaRPr>
          </a:p>
          <a:p>
            <a:pPr>
              <a:lnSpc>
                <a:spcPct val="300000"/>
              </a:lnSpc>
            </a:pPr>
            <a:r>
              <a:rPr lang="ja-JP" altLang="en-US" sz="2400" dirty="0">
                <a:latin typeface="+mn-ea"/>
              </a:rPr>
              <a:t>・</a:t>
            </a:r>
            <a:r>
              <a:rPr lang="en-US" altLang="ja-JP" sz="2400" dirty="0">
                <a:latin typeface="+mn-ea"/>
              </a:rPr>
              <a:t> </a:t>
            </a:r>
            <a:r>
              <a:rPr lang="ja-JP" altLang="en-US" sz="2400" dirty="0">
                <a:latin typeface="+mn-ea"/>
              </a:rPr>
              <a:t>「</a:t>
            </a:r>
            <a:r>
              <a:rPr lang="en-US" altLang="ja-JP" sz="2400" dirty="0">
                <a:latin typeface="+mn-ea"/>
              </a:rPr>
              <a:t>NHK.『</a:t>
            </a:r>
            <a:r>
              <a:rPr lang="ja-JP" altLang="en-US" sz="2400" dirty="0">
                <a:latin typeface="+mn-ea"/>
              </a:rPr>
              <a:t>参議院選挙 </a:t>
            </a:r>
            <a:r>
              <a:rPr lang="en-US" altLang="ja-JP" sz="2400" dirty="0">
                <a:latin typeface="+mn-ea"/>
              </a:rPr>
              <a:t>2025』. </a:t>
            </a:r>
            <a:r>
              <a:rPr lang="en-US" altLang="ja-JP" sz="2400" dirty="0">
                <a:latin typeface="+mn-ea"/>
                <a:hlinkClick r:id="rId2">
                  <a:extLst>
                    <a:ext uri="{A12FA001-AC4F-418D-AE19-62706E023703}">
                      <ahyp:hlinkClr xmlns:ahyp="http://schemas.microsoft.com/office/drawing/2018/hyperlinkcolor" val="tx"/>
                    </a:ext>
                  </a:extLst>
                </a:hlinkClick>
              </a:rPr>
              <a:t>https://www.nhk.or.jp/senkyo/database/sangiin/2025/san-structure/</a:t>
            </a:r>
            <a:r>
              <a:rPr lang="en-US" altLang="ja-JP" sz="2400" dirty="0">
                <a:latin typeface="+mn-ea"/>
              </a:rPr>
              <a:t>, (</a:t>
            </a:r>
            <a:r>
              <a:rPr lang="ja-JP" altLang="en-US" sz="2400" dirty="0">
                <a:latin typeface="+mn-ea"/>
              </a:rPr>
              <a:t>参照 </a:t>
            </a:r>
            <a:r>
              <a:rPr lang="en-US" altLang="ja-JP" sz="2400" dirty="0">
                <a:latin typeface="+mn-ea"/>
              </a:rPr>
              <a:t>2025</a:t>
            </a:r>
            <a:r>
              <a:rPr lang="ja-JP" altLang="en-US" sz="2400" dirty="0">
                <a:latin typeface="+mn-ea"/>
              </a:rPr>
              <a:t>年</a:t>
            </a:r>
            <a:r>
              <a:rPr lang="en-US" altLang="ja-JP" sz="2400" dirty="0">
                <a:latin typeface="+mn-ea"/>
              </a:rPr>
              <a:t>9</a:t>
            </a:r>
            <a:r>
              <a:rPr lang="ja-JP" altLang="en-US" sz="2400" dirty="0">
                <a:latin typeface="+mn-ea"/>
              </a:rPr>
              <a:t>月</a:t>
            </a:r>
            <a:r>
              <a:rPr lang="en-US" altLang="ja-JP" sz="2400" dirty="0">
                <a:latin typeface="+mn-ea"/>
              </a:rPr>
              <a:t>14</a:t>
            </a:r>
            <a:r>
              <a:rPr lang="ja-JP" altLang="en-US" sz="2400" dirty="0">
                <a:latin typeface="+mn-ea"/>
              </a:rPr>
              <a:t>日</a:t>
            </a:r>
            <a:r>
              <a:rPr lang="en-US" altLang="ja-JP" sz="2400" dirty="0">
                <a:latin typeface="+mn-ea"/>
              </a:rPr>
              <a:t>)</a:t>
            </a:r>
            <a:r>
              <a:rPr lang="ja-JP" altLang="en-US" sz="2400" dirty="0">
                <a:latin typeface="+mn-ea"/>
              </a:rPr>
              <a:t>」</a:t>
            </a:r>
            <a:br>
              <a:rPr lang="en-US" altLang="ja-JP" sz="2400" dirty="0">
                <a:latin typeface="+mn-ea"/>
              </a:rPr>
            </a:br>
            <a:r>
              <a:rPr lang="ja-JP" altLang="en-US" sz="2400" dirty="0">
                <a:latin typeface="+mn-ea"/>
              </a:rPr>
              <a:t>・総務省</a:t>
            </a:r>
            <a:r>
              <a:rPr lang="en-US" altLang="ja-JP" sz="2400" dirty="0">
                <a:latin typeface="+mn-ea"/>
              </a:rPr>
              <a:t>(2025)『</a:t>
            </a:r>
            <a:r>
              <a:rPr lang="ja-JP" altLang="en-US" sz="2400" dirty="0">
                <a:latin typeface="+mn-ea"/>
              </a:rPr>
              <a:t>第</a:t>
            </a:r>
            <a:r>
              <a:rPr lang="en-US" altLang="ja-JP" sz="2400" dirty="0">
                <a:latin typeface="+mn-ea"/>
              </a:rPr>
              <a:t>27</a:t>
            </a:r>
            <a:r>
              <a:rPr lang="ja-JP" altLang="en-US" sz="2400" dirty="0">
                <a:latin typeface="+mn-ea"/>
              </a:rPr>
              <a:t>回参議院議員通常選挙開票結果</a:t>
            </a:r>
            <a:r>
              <a:rPr lang="en-US" altLang="ja-JP" sz="2400" dirty="0">
                <a:latin typeface="+mn-ea"/>
              </a:rPr>
              <a:t>』</a:t>
            </a:r>
          </a:p>
          <a:p>
            <a:pPr>
              <a:lnSpc>
                <a:spcPct val="300000"/>
              </a:lnSpc>
            </a:pPr>
            <a:r>
              <a:rPr lang="en-US" altLang="ja-JP" sz="24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985684"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66FA-4A1E-A2FF-F58C-3CE6E9FC125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72CB0-BC0A-8106-6470-08173AE9D515}"/>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2</a:t>
            </a:r>
            <a:r>
              <a:rPr lang="ja-JP" altLang="en-US" sz="4200" b="1" spc="210" dirty="0">
                <a:latin typeface="+mn-ea"/>
                <a:cs typeface="セザンヌ Bold"/>
                <a:sym typeface="セザンヌ Bold"/>
              </a:rPr>
              <a:t>．開発の動機</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0CA02601-3C0C-864E-87F2-93335E62F47B}"/>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384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E8979-1B20-DC60-92FA-B3DBC8A5279E}"/>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8D331DFA-C8B7-C3FB-A9AF-FE594B836C58}"/>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開発の動機</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4A297F58-EDE2-1886-A782-3F5F5D222C7F}"/>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0C697A0D-FC95-2236-400A-0EF80ED0B2F3}"/>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1ADBF40B-C122-6A31-889F-93CDA40688D1}"/>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91B81CDA-534D-AE59-7356-8131FE78FE7B}"/>
              </a:ext>
            </a:extLst>
          </p:cNvPr>
          <p:cNvSpPr txBox="1"/>
          <p:nvPr/>
        </p:nvSpPr>
        <p:spPr>
          <a:xfrm>
            <a:off x="1401725" y="1257300"/>
            <a:ext cx="15286075" cy="2083263"/>
          </a:xfrm>
          <a:prstGeom prst="rect">
            <a:avLst/>
          </a:prstGeom>
          <a:noFill/>
        </p:spPr>
        <p:txBody>
          <a:bodyPr wrap="square">
            <a:spAutoFit/>
          </a:bodyPr>
          <a:lstStyle/>
          <a:p>
            <a:pPr>
              <a:lnSpc>
                <a:spcPct val="300000"/>
              </a:lnSpc>
            </a:pPr>
            <a:r>
              <a:rPr lang="ja-JP" altLang="en-US" sz="2400" dirty="0">
                <a:latin typeface="+mn-ea"/>
              </a:rPr>
              <a:t>選挙の当落予測は、実際のデータを扱うことができ、予測結果が現実の社会現象と結びついていることから、</a:t>
            </a:r>
            <a:endParaRPr lang="en-US" altLang="ja-JP" sz="2400" dirty="0">
              <a:latin typeface="+mn-ea"/>
            </a:endParaRPr>
          </a:p>
          <a:p>
            <a:pPr>
              <a:lnSpc>
                <a:spcPct val="300000"/>
              </a:lnSpc>
            </a:pPr>
            <a:r>
              <a:rPr lang="ja-JP" altLang="en-US" sz="2400" dirty="0">
                <a:latin typeface="+mn-ea"/>
              </a:rPr>
              <a:t>データ分析が現実世界でどのように活用できるかを示す例になると考え、題材を選びました。</a:t>
            </a:r>
            <a:endParaRPr lang="en-US" altLang="ja-JP" sz="2400" dirty="0">
              <a:latin typeface="+mn-ea"/>
            </a:endParaRPr>
          </a:p>
        </p:txBody>
      </p:sp>
      <p:sp>
        <p:nvSpPr>
          <p:cNvPr id="2" name="スライド番号プレースホルダー 1">
            <a:extLst>
              <a:ext uri="{FF2B5EF4-FFF2-40B4-BE49-F238E27FC236}">
                <a16:creationId xmlns:a16="http://schemas.microsoft.com/office/drawing/2014/main" id="{AE483ED9-62EB-D4A0-42C1-DEA8D6698693}"/>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80613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3</a:t>
            </a:r>
            <a:r>
              <a:rPr lang="ja-JP" altLang="en-US" sz="4200" b="1" spc="210" dirty="0">
                <a:latin typeface="+mn-ea"/>
                <a:cs typeface="セザンヌ Bold"/>
                <a:sym typeface="セザンヌ Bold"/>
              </a:rPr>
              <a:t>．サイトマップ</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05643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サイトマップ</a:t>
            </a:r>
            <a:endParaRPr lang="en-US" sz="2400" b="1" u="sng" spc="120" dirty="0">
              <a:latin typeface="+mn-ea"/>
              <a:cs typeface="セザンヌ Ultra-Bold"/>
              <a:sym typeface="セザンヌ Ultra-Bold"/>
            </a:endParaRPr>
          </a:p>
        </p:txBody>
      </p:sp>
      <p:sp>
        <p:nvSpPr>
          <p:cNvPr id="37" name="テキスト ボックス 36">
            <a:extLst>
              <a:ext uri="{FF2B5EF4-FFF2-40B4-BE49-F238E27FC236}">
                <a16:creationId xmlns:a16="http://schemas.microsoft.com/office/drawing/2014/main" id="{8DD6A846-4F4E-7CC0-68D1-66DF28E91049}"/>
              </a:ext>
            </a:extLst>
          </p:cNvPr>
          <p:cNvSpPr txBox="1"/>
          <p:nvPr/>
        </p:nvSpPr>
        <p:spPr>
          <a:xfrm>
            <a:off x="4876800" y="342900"/>
            <a:ext cx="11353800" cy="546753"/>
          </a:xfrm>
          <a:prstGeom prst="rect">
            <a:avLst/>
          </a:prstGeom>
          <a:noFill/>
        </p:spPr>
        <p:txBody>
          <a:bodyPr wrap="square" rtlCol="0">
            <a:spAutoFit/>
          </a:bodyPr>
          <a:lstStyle/>
          <a:p>
            <a:pPr>
              <a:lnSpc>
                <a:spcPct val="200000"/>
              </a:lnSpc>
            </a:pPr>
            <a:endParaRPr lang="en-US" altLang="ja-JP" spc="120" dirty="0">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4F801D5B-019F-5ECB-C196-60D4B8B677AB}"/>
              </a:ext>
            </a:extLst>
          </p:cNvPr>
          <p:cNvSpPr>
            <a:spLocks noGrp="1"/>
          </p:cNvSpPr>
          <p:nvPr>
            <p:ph type="sldNum" sz="quarter" idx="12"/>
          </p:nvPr>
        </p:nvSpPr>
        <p:spPr>
          <a:xfrm>
            <a:off x="15544800" y="9367543"/>
            <a:ext cx="2133600" cy="365125"/>
          </a:xfrm>
        </p:spPr>
        <p:txBody>
          <a:bodyPr/>
          <a:lstStyle/>
          <a:p>
            <a:fld id="{B6F15528-21DE-4FAA-801E-634DDDAF4B2B}" type="slidenum">
              <a:rPr lang="en-US" smtClean="0"/>
              <a:pPr/>
              <a:t>8</a:t>
            </a:fld>
            <a:endParaRPr lang="en-US"/>
          </a:p>
        </p:txBody>
      </p:sp>
      <p:sp>
        <p:nvSpPr>
          <p:cNvPr id="10" name="テキスト ボックス 9">
            <a:extLst>
              <a:ext uri="{FF2B5EF4-FFF2-40B4-BE49-F238E27FC236}">
                <a16:creationId xmlns:a16="http://schemas.microsoft.com/office/drawing/2014/main" id="{6E1F54F5-411A-F46D-C2B7-B28E3DB5C075}"/>
              </a:ext>
            </a:extLst>
          </p:cNvPr>
          <p:cNvSpPr txBox="1"/>
          <p:nvPr/>
        </p:nvSpPr>
        <p:spPr>
          <a:xfrm>
            <a:off x="1554124" y="1251603"/>
            <a:ext cx="13228675" cy="8217634"/>
          </a:xfrm>
          <a:prstGeom prst="rect">
            <a:avLst/>
          </a:prstGeom>
          <a:noFill/>
        </p:spPr>
        <p:txBody>
          <a:bodyPr wrap="square">
            <a:spAutoFit/>
          </a:bodyPr>
          <a:lstStyle/>
          <a:p>
            <a:r>
              <a:rPr lang="en-US" altLang="ja-JP" sz="2400" b="1" dirty="0">
                <a:latin typeface="+mn-ea"/>
              </a:rPr>
              <a:t>2025_upperhouse_election_constituency_system_predictor</a:t>
            </a:r>
            <a:endParaRPr lang="ja-JP" altLang="en-US" sz="2400" b="1" dirty="0">
              <a:latin typeface="+mn-ea"/>
            </a:endParaRPr>
          </a:p>
          <a:p>
            <a:r>
              <a:rPr lang="ja-JP" altLang="en-US" sz="2400" dirty="0">
                <a:latin typeface="+mn-ea"/>
              </a:rPr>
              <a:t>│</a:t>
            </a:r>
          </a:p>
          <a:p>
            <a:r>
              <a:rPr lang="ja-JP" altLang="en-US" sz="2400" dirty="0">
                <a:latin typeface="+mn-ea"/>
              </a:rPr>
              <a:t>├─ images</a:t>
            </a:r>
          </a:p>
          <a:p>
            <a:r>
              <a:rPr lang="ja-JP" altLang="en-US" sz="2400" dirty="0">
                <a:latin typeface="+mn-ea"/>
              </a:rPr>
              <a:t>│   └─ （画像データ格納）</a:t>
            </a:r>
          </a:p>
          <a:p>
            <a:r>
              <a:rPr lang="ja-JP" altLang="en-US" sz="2400" dirty="0">
                <a:latin typeface="+mn-ea"/>
              </a:rPr>
              <a:t>│</a:t>
            </a:r>
          </a:p>
          <a:p>
            <a:r>
              <a:rPr lang="ja-JP" altLang="en-US" sz="2400" dirty="0">
                <a:latin typeface="+mn-ea"/>
              </a:rPr>
              <a:t>├─ Python Scripts　</a:t>
            </a:r>
          </a:p>
          <a:p>
            <a:r>
              <a:rPr lang="ja-JP" altLang="en-US" sz="2400" dirty="0">
                <a:latin typeface="+mn-ea"/>
              </a:rPr>
              <a:t>│   ├─ data_analysis_age.py             　  （年齢分析）</a:t>
            </a:r>
          </a:p>
          <a:p>
            <a:r>
              <a:rPr lang="ja-JP" altLang="en-US" sz="2400" dirty="0">
                <a:latin typeface="+mn-ea"/>
              </a:rPr>
              <a:t>│   ├─ data_analysis_basic_statistics.py  （基礎統計分析）</a:t>
            </a:r>
          </a:p>
          <a:p>
            <a:r>
              <a:rPr lang="ja-JP" altLang="en-US" sz="2400" dirty="0">
                <a:latin typeface="+mn-ea"/>
              </a:rPr>
              <a:t>│   ├─ data_analysis_gender.py            （性別分析）</a:t>
            </a:r>
          </a:p>
          <a:p>
            <a:r>
              <a:rPr lang="ja-JP" altLang="en-US" sz="2400" dirty="0">
                <a:latin typeface="+mn-ea"/>
              </a:rPr>
              <a:t>│   ├─ data_analysis_job.py               （職業別分析）</a:t>
            </a:r>
          </a:p>
          <a:p>
            <a:r>
              <a:rPr lang="ja-JP" altLang="en-US" sz="2400" dirty="0">
                <a:latin typeface="+mn-ea"/>
              </a:rPr>
              <a:t>│   ├─ data_analysis_party.py             （政党別分析）</a:t>
            </a:r>
          </a:p>
          <a:p>
            <a:r>
              <a:rPr lang="ja-JP" altLang="en-US" sz="2400" dirty="0">
                <a:latin typeface="+mn-ea"/>
              </a:rPr>
              <a:t>│   ├─ data_analysis_seats.py             （議席数分析）</a:t>
            </a:r>
          </a:p>
          <a:p>
            <a:r>
              <a:rPr lang="ja-JP" altLang="en-US" sz="2400" dirty="0">
                <a:latin typeface="+mn-ea"/>
              </a:rPr>
              <a:t>│   ├─ data_analysis_status.py            （元現新分析）</a:t>
            </a:r>
          </a:p>
          <a:p>
            <a:r>
              <a:rPr lang="ja-JP" altLang="en-US" sz="2400" dirty="0">
                <a:latin typeface="+mn-ea"/>
              </a:rPr>
              <a:t>│   ├─ data_cleaning.py                   （データ前処理）</a:t>
            </a:r>
          </a:p>
          <a:p>
            <a:r>
              <a:rPr lang="ja-JP" altLang="en-US" sz="2400" dirty="0">
                <a:latin typeface="+mn-ea"/>
              </a:rPr>
              <a:t>│   ├─ data_exploratory.py                （探索的データ分析）</a:t>
            </a:r>
          </a:p>
          <a:p>
            <a:r>
              <a:rPr lang="ja-JP" altLang="en-US" sz="2400" dirty="0">
                <a:latin typeface="+mn-ea"/>
              </a:rPr>
              <a:t>│   └─ data_machine_learning.py           （機械学習モデル）</a:t>
            </a:r>
          </a:p>
          <a:p>
            <a:r>
              <a:rPr lang="ja-JP" altLang="en-US" sz="2400" dirty="0">
                <a:latin typeface="+mn-ea"/>
              </a:rPr>
              <a:t>│</a:t>
            </a:r>
          </a:p>
          <a:p>
            <a:r>
              <a:rPr lang="ja-JP" altLang="en-US" sz="2400" dirty="0">
                <a:latin typeface="+mn-ea"/>
              </a:rPr>
              <a:t>├─ README.md</a:t>
            </a:r>
            <a:r>
              <a:rPr lang="en-US" altLang="ja-JP" sz="2400" dirty="0">
                <a:latin typeface="+mn-ea"/>
              </a:rPr>
              <a:t>(</a:t>
            </a:r>
            <a:r>
              <a:rPr lang="ja-JP" altLang="en-US" sz="2400" dirty="0">
                <a:latin typeface="+mn-ea"/>
              </a:rPr>
              <a:t>プロジェクトの概要を記載したファイル</a:t>
            </a:r>
            <a:r>
              <a:rPr lang="en-US" altLang="ja-JP" sz="2400" dirty="0">
                <a:latin typeface="+mn-ea"/>
              </a:rPr>
              <a:t>)</a:t>
            </a:r>
            <a:endParaRPr lang="ja-JP" altLang="en-US" sz="2400" dirty="0">
              <a:latin typeface="+mn-ea"/>
            </a:endParaRPr>
          </a:p>
          <a:p>
            <a:r>
              <a:rPr lang="ja-JP" altLang="en-US" sz="2400" dirty="0">
                <a:latin typeface="+mn-ea"/>
              </a:rPr>
              <a:t>│   </a:t>
            </a:r>
          </a:p>
          <a:p>
            <a:r>
              <a:rPr lang="ja-JP" altLang="en-US" sz="2400" dirty="0">
                <a:latin typeface="+mn-ea"/>
              </a:rPr>
              <a:t>└─ Data</a:t>
            </a:r>
          </a:p>
          <a:p>
            <a:r>
              <a:rPr lang="ja-JP" altLang="en-US" sz="2400" dirty="0">
                <a:latin typeface="+mn-ea"/>
              </a:rPr>
              <a:t>    ├─ </a:t>
            </a:r>
            <a:r>
              <a:rPr lang="en-US" altLang="ja-JP" sz="2400" dirty="0">
                <a:latin typeface="+mn-ea"/>
              </a:rPr>
              <a:t>2025_upperhouse_election_constituency_system_cleaning.xlsx</a:t>
            </a:r>
            <a:r>
              <a:rPr lang="ja-JP" altLang="en-US" sz="2400" dirty="0">
                <a:latin typeface="+mn-ea"/>
              </a:rPr>
              <a:t>   （前処理済データ）</a:t>
            </a:r>
          </a:p>
          <a:p>
            <a:r>
              <a:rPr lang="ja-JP" altLang="en-US" sz="2400" dirty="0">
                <a:latin typeface="+mn-ea"/>
              </a:rPr>
              <a:t>    └─ </a:t>
            </a:r>
            <a:r>
              <a:rPr lang="en-US" altLang="ja-JP" sz="2400" dirty="0">
                <a:latin typeface="+mn-ea"/>
              </a:rPr>
              <a:t>2025_upperhouse_election_constituency_system.xlsx</a:t>
            </a:r>
            <a:r>
              <a:rPr lang="ja-JP" altLang="en-US" sz="2400" dirty="0">
                <a:latin typeface="+mn-ea"/>
              </a:rPr>
              <a:t>            （元データ）</a:t>
            </a:r>
          </a:p>
        </p:txBody>
      </p:sp>
    </p:spTree>
    <p:extLst>
      <p:ext uri="{BB962C8B-B14F-4D97-AF65-F5344CB8AC3E}">
        <p14:creationId xmlns:p14="http://schemas.microsoft.com/office/powerpoint/2010/main" val="193803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latin typeface="+mn-ea"/>
                <a:cs typeface="セザンヌ Bold"/>
                <a:sym typeface="セザンヌ Bold"/>
              </a:rPr>
              <a:t>4</a:t>
            </a:r>
            <a:r>
              <a:rPr lang="ja-JP" altLang="en-US" sz="4200" b="1" spc="210" dirty="0">
                <a:latin typeface="+mn-ea"/>
                <a:cs typeface="セザンヌ Bold"/>
                <a:sym typeface="セザンヌ Bold"/>
              </a:rPr>
              <a:t>．</a:t>
            </a:r>
            <a:r>
              <a:rPr lang="ja-JP" altLang="en-US" sz="4400" b="1" spc="120" dirty="0">
                <a:latin typeface="+mn-ea"/>
                <a:cs typeface="セザンヌ Bold"/>
                <a:sym typeface="セザンヌ Bold"/>
              </a:rPr>
              <a:t>衆議院選挙・参議院選挙の選挙制度概説</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603440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13312</TotalTime>
  <Words>3251</Words>
  <Application>Microsoft Office PowerPoint</Application>
  <PresentationFormat>ユーザー設定</PresentationFormat>
  <Paragraphs>398</Paragraphs>
  <Slides>47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47</vt:i4>
      </vt:variant>
    </vt:vector>
  </HeadingPairs>
  <TitlesOfParts>
    <vt:vector size="54" baseType="lpstr">
      <vt:lpstr>Arial</vt:lpstr>
      <vt:lpstr>セザンヌ Bold</vt:lpstr>
      <vt:lpstr>游ゴシック</vt:lpstr>
      <vt:lpstr>Calibri</vt:lpstr>
      <vt:lpstr>Cambria Math</vt:lpstr>
      <vt:lpstr>セザンヌ Ultra-Bold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Kazuki Hara</cp:lastModifiedBy>
  <cp:revision>680</cp:revision>
  <dcterms:created xsi:type="dcterms:W3CDTF">2006-08-16T00:00:00Z</dcterms:created>
  <dcterms:modified xsi:type="dcterms:W3CDTF">2025-09-23T00:25:45Z</dcterms:modified>
  <dc:identifier>DAGyFDWsSEg</dc:identifier>
</cp:coreProperties>
</file>